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6" r:id="rId4"/>
    <p:sldId id="259" r:id="rId5"/>
    <p:sldId id="260" r:id="rId6"/>
  </p:sldIdLst>
  <p:sldSz cx="12801600" cy="9601200" type="A3"/>
  <p:notesSz cx="9929813" cy="6789738"/>
  <p:defaultTextStyle>
    <a:defPPr>
      <a:defRPr lang="ro-RO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56" autoAdjust="0"/>
  </p:normalViewPr>
  <p:slideViewPr>
    <p:cSldViewPr>
      <p:cViewPr varScale="1">
        <p:scale>
          <a:sx n="60" d="100"/>
          <a:sy n="60" d="100"/>
        </p:scale>
        <p:origin x="1590" y="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E4F8E-C9F0-4817-8B1C-F6D134058916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49313"/>
            <a:ext cx="3054350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67075"/>
            <a:ext cx="7943850" cy="2673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001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001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EB55E-FCB5-487A-9DCB-79CE74F9FF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328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EB55E-FCB5-487A-9DCB-79CE74F9FF9F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185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031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044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152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682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2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734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955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866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773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865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91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1888-1CC0-44F9-A385-E7C5096ECAFD}" type="datetimeFigureOut">
              <a:rPr lang="ro-RO" smtClean="0"/>
              <a:t>19.02.2019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FDCA-5C12-402A-B108-DDC1B813906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33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="" xmlns:a16="http://schemas.microsoft.com/office/drawing/2014/main" id="{5FE5D1DE-8835-4618-BCD3-6BE917C3B42E}"/>
              </a:ext>
            </a:extLst>
          </p:cNvPr>
          <p:cNvSpPr txBox="1"/>
          <p:nvPr/>
        </p:nvSpPr>
        <p:spPr>
          <a:xfrm>
            <a:off x="271407" y="173824"/>
            <a:ext cx="1390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Lucr</a:t>
            </a:r>
            <a:r>
              <a:rPr lang="ro-RO" sz="2000" b="1" dirty="0" err="1"/>
              <a:t>ări</a:t>
            </a:r>
            <a:r>
              <a:rPr lang="ro-RO" sz="2000" b="1" dirty="0"/>
              <a:t> </a:t>
            </a:r>
            <a:r>
              <a:rPr lang="ro-RO" sz="2000" b="1" dirty="0" smtClean="0"/>
              <a:t>finanțate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anul</a:t>
            </a:r>
            <a:r>
              <a:rPr lang="en-US" sz="2000" b="1" dirty="0" smtClean="0"/>
              <a:t> 2019</a:t>
            </a:r>
            <a:r>
              <a:rPr lang="ro-RO" sz="2000" b="1" dirty="0" smtClean="0"/>
              <a:t> </a:t>
            </a:r>
            <a:r>
              <a:rPr lang="ro-RO" sz="2000" b="1" dirty="0"/>
              <a:t>cu surse de la bugetul de stat și surse proprii ANAR în curs de </a:t>
            </a:r>
            <a:r>
              <a:rPr lang="ro-RO" sz="2000" b="1" dirty="0" smtClean="0"/>
              <a:t>execuție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TOTAL OBIECTIVE </a:t>
            </a:r>
            <a:r>
              <a:rPr lang="ro-RO" sz="2000" b="1" dirty="0" smtClean="0"/>
              <a:t> </a:t>
            </a:r>
            <a:r>
              <a:rPr lang="en-US" sz="2000" b="1" dirty="0" smtClean="0"/>
              <a:t>60    VALOARE = </a:t>
            </a:r>
            <a:r>
              <a:rPr lang="en-US" sz="2000" b="1" dirty="0" smtClean="0"/>
              <a:t>251,62 </a:t>
            </a:r>
            <a:r>
              <a:rPr lang="en-US" sz="2000" b="1" dirty="0" smtClean="0"/>
              <a:t>MIL LEI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1277" y="914400"/>
            <a:ext cx="11973123" cy="8316293"/>
            <a:chOff x="371277" y="609600"/>
            <a:chExt cx="12059045" cy="8621093"/>
          </a:xfrm>
        </p:grpSpPr>
        <p:pic>
          <p:nvPicPr>
            <p:cNvPr id="4" name="Imagin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77" y="696293"/>
              <a:ext cx="12059045" cy="85344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FC3D7F3-4AE6-4FE2-A46C-550296333C85}"/>
                </a:ext>
              </a:extLst>
            </p:cNvPr>
            <p:cNvSpPr/>
            <p:nvPr/>
          </p:nvSpPr>
          <p:spPr>
            <a:xfrm>
              <a:off x="10683240" y="1803897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F023E87E-C311-4516-B089-04663F206CD1}"/>
                </a:ext>
              </a:extLst>
            </p:cNvPr>
            <p:cNvSpPr/>
            <p:nvPr/>
          </p:nvSpPr>
          <p:spPr>
            <a:xfrm>
              <a:off x="4114800" y="1959068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asetăText 7">
              <a:extLst>
                <a:ext uri="{FF2B5EF4-FFF2-40B4-BE49-F238E27FC236}">
                  <a16:creationId xmlns="" xmlns:a16="http://schemas.microsoft.com/office/drawing/2014/main" id="{3B85D85A-475F-4822-8B11-B7150AE9B628}"/>
                </a:ext>
              </a:extLst>
            </p:cNvPr>
            <p:cNvSpPr txBox="1"/>
            <p:nvPr/>
          </p:nvSpPr>
          <p:spPr>
            <a:xfrm>
              <a:off x="4175760" y="2018837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4</a:t>
              </a:r>
              <a:endParaRPr lang="en-US" sz="1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FEB4E13F-AE5C-4D53-9B35-34CDC8D69418}"/>
                </a:ext>
              </a:extLst>
            </p:cNvPr>
            <p:cNvSpPr/>
            <p:nvPr/>
          </p:nvSpPr>
          <p:spPr>
            <a:xfrm>
              <a:off x="4531822" y="1794233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asetăText 9">
              <a:extLst>
                <a:ext uri="{FF2B5EF4-FFF2-40B4-BE49-F238E27FC236}">
                  <a16:creationId xmlns="" xmlns:a16="http://schemas.microsoft.com/office/drawing/2014/main" id="{EB2EFAC7-0012-4CC3-AB27-4FC71AAC8BBB}"/>
                </a:ext>
              </a:extLst>
            </p:cNvPr>
            <p:cNvSpPr txBox="1"/>
            <p:nvPr/>
          </p:nvSpPr>
          <p:spPr>
            <a:xfrm>
              <a:off x="4592782" y="1854002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5</a:t>
              </a:r>
              <a:endParaRPr lang="en-US" sz="1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AB39F05-DC00-4623-8798-A0A63FFD816F}"/>
                </a:ext>
              </a:extLst>
            </p:cNvPr>
            <p:cNvSpPr/>
            <p:nvPr/>
          </p:nvSpPr>
          <p:spPr>
            <a:xfrm>
              <a:off x="4836622" y="1975005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asetăText 11">
              <a:extLst>
                <a:ext uri="{FF2B5EF4-FFF2-40B4-BE49-F238E27FC236}">
                  <a16:creationId xmlns="" xmlns:a16="http://schemas.microsoft.com/office/drawing/2014/main" id="{F14B4FA6-9221-464C-ACE1-DD43428639EC}"/>
                </a:ext>
              </a:extLst>
            </p:cNvPr>
            <p:cNvSpPr txBox="1"/>
            <p:nvPr/>
          </p:nvSpPr>
          <p:spPr>
            <a:xfrm>
              <a:off x="4897582" y="2034774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6</a:t>
              </a:r>
              <a:endParaRPr lang="en-US" sz="1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247FCF7C-4969-478B-816E-42E24C7750FB}"/>
                </a:ext>
              </a:extLst>
            </p:cNvPr>
            <p:cNvSpPr/>
            <p:nvPr/>
          </p:nvSpPr>
          <p:spPr>
            <a:xfrm>
              <a:off x="4876800" y="259080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asetăText 13">
              <a:extLst>
                <a:ext uri="{FF2B5EF4-FFF2-40B4-BE49-F238E27FC236}">
                  <a16:creationId xmlns="" xmlns:a16="http://schemas.microsoft.com/office/drawing/2014/main" id="{1E8FA306-5DAA-4E70-9845-B79D991B3EFC}"/>
                </a:ext>
              </a:extLst>
            </p:cNvPr>
            <p:cNvSpPr txBox="1"/>
            <p:nvPr/>
          </p:nvSpPr>
          <p:spPr>
            <a:xfrm>
              <a:off x="4937760" y="2650569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7</a:t>
              </a:r>
              <a:endParaRPr lang="en-US" sz="1000" b="1" dirty="0"/>
            </a:p>
          </p:txBody>
        </p:sp>
        <p:sp>
          <p:nvSpPr>
            <p:cNvPr id="15" name="CasetăText 14">
              <a:extLst>
                <a:ext uri="{FF2B5EF4-FFF2-40B4-BE49-F238E27FC236}">
                  <a16:creationId xmlns="" xmlns:a16="http://schemas.microsoft.com/office/drawing/2014/main" id="{DD94F544-2E9B-4E2F-99F3-D9CC9DC25F7E}"/>
                </a:ext>
              </a:extLst>
            </p:cNvPr>
            <p:cNvSpPr txBox="1"/>
            <p:nvPr/>
          </p:nvSpPr>
          <p:spPr>
            <a:xfrm>
              <a:off x="11049000" y="1815471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 dirty="0"/>
                <a:t>PIF 2019</a:t>
              </a:r>
              <a:endParaRPr lang="en-US" sz="14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F87CC9C9-0D20-474F-B5CF-49D6C301CBD6}"/>
                </a:ext>
              </a:extLst>
            </p:cNvPr>
            <p:cNvSpPr/>
            <p:nvPr/>
          </p:nvSpPr>
          <p:spPr>
            <a:xfrm>
              <a:off x="3540529" y="2205289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asetăText 16">
              <a:extLst>
                <a:ext uri="{FF2B5EF4-FFF2-40B4-BE49-F238E27FC236}">
                  <a16:creationId xmlns="" xmlns:a16="http://schemas.microsoft.com/office/drawing/2014/main" id="{62FE604C-D076-419D-8BB0-7536BC7219FE}"/>
                </a:ext>
              </a:extLst>
            </p:cNvPr>
            <p:cNvSpPr txBox="1"/>
            <p:nvPr/>
          </p:nvSpPr>
          <p:spPr>
            <a:xfrm>
              <a:off x="3601489" y="2265058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8</a:t>
              </a:r>
              <a:endParaRPr lang="en-US" sz="1000" b="1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5E70BF7D-5F35-4B38-BF31-4B894C6C908C}"/>
                </a:ext>
              </a:extLst>
            </p:cNvPr>
            <p:cNvSpPr/>
            <p:nvPr/>
          </p:nvSpPr>
          <p:spPr>
            <a:xfrm>
              <a:off x="5273040" y="230124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asetăText 18">
              <a:extLst>
                <a:ext uri="{FF2B5EF4-FFF2-40B4-BE49-F238E27FC236}">
                  <a16:creationId xmlns="" xmlns:a16="http://schemas.microsoft.com/office/drawing/2014/main" id="{EA3953FC-B8D5-4D15-9F25-D9A8E86449D2}"/>
                </a:ext>
              </a:extLst>
            </p:cNvPr>
            <p:cNvSpPr txBox="1"/>
            <p:nvPr/>
          </p:nvSpPr>
          <p:spPr>
            <a:xfrm>
              <a:off x="5334000" y="2361009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9</a:t>
              </a:r>
              <a:endParaRPr lang="en-US" sz="1000" b="1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98A522C4-48DB-44DB-AC86-A68D927E61D2}"/>
                </a:ext>
              </a:extLst>
            </p:cNvPr>
            <p:cNvSpPr/>
            <p:nvPr/>
          </p:nvSpPr>
          <p:spPr>
            <a:xfrm>
              <a:off x="5181600" y="1527377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CasetăText 20">
              <a:extLst>
                <a:ext uri="{FF2B5EF4-FFF2-40B4-BE49-F238E27FC236}">
                  <a16:creationId xmlns="" xmlns:a16="http://schemas.microsoft.com/office/drawing/2014/main" id="{C09A8A0E-FC3F-4286-BCA9-43DE753C4089}"/>
                </a:ext>
              </a:extLst>
            </p:cNvPr>
            <p:cNvSpPr txBox="1"/>
            <p:nvPr/>
          </p:nvSpPr>
          <p:spPr>
            <a:xfrm>
              <a:off x="5181600" y="158714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10</a:t>
              </a:r>
              <a:endParaRPr lang="en-US" sz="1000" b="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9D5CA1D-3858-4E7E-A23C-B5FEE43589E0}"/>
                </a:ext>
              </a:extLst>
            </p:cNvPr>
            <p:cNvSpPr/>
            <p:nvPr/>
          </p:nvSpPr>
          <p:spPr>
            <a:xfrm>
              <a:off x="3357649" y="304800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CasetăText 22">
              <a:extLst>
                <a:ext uri="{FF2B5EF4-FFF2-40B4-BE49-F238E27FC236}">
                  <a16:creationId xmlns="" xmlns:a16="http://schemas.microsoft.com/office/drawing/2014/main" id="{A22034ED-4177-4B39-9441-FD40B87894A3}"/>
                </a:ext>
              </a:extLst>
            </p:cNvPr>
            <p:cNvSpPr txBox="1"/>
            <p:nvPr/>
          </p:nvSpPr>
          <p:spPr>
            <a:xfrm>
              <a:off x="3383280" y="310776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21</a:t>
              </a:r>
              <a:endParaRPr lang="en-US" sz="1000" b="1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0DA2FE44-A106-4677-B620-FE80BC37935C}"/>
                </a:ext>
              </a:extLst>
            </p:cNvPr>
            <p:cNvSpPr/>
            <p:nvPr/>
          </p:nvSpPr>
          <p:spPr>
            <a:xfrm>
              <a:off x="2793769" y="2685205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CasetăText 24">
              <a:extLst>
                <a:ext uri="{FF2B5EF4-FFF2-40B4-BE49-F238E27FC236}">
                  <a16:creationId xmlns="" xmlns:a16="http://schemas.microsoft.com/office/drawing/2014/main" id="{AC8C89F2-B7D5-457E-899A-7C7AEE3C077C}"/>
                </a:ext>
              </a:extLst>
            </p:cNvPr>
            <p:cNvSpPr txBox="1"/>
            <p:nvPr/>
          </p:nvSpPr>
          <p:spPr>
            <a:xfrm>
              <a:off x="2819400" y="2744974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22</a:t>
              </a:r>
              <a:endParaRPr lang="en-US" sz="1000" b="1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4F4ADB1C-6AF0-4EE1-BA38-C25C183A7353}"/>
                </a:ext>
              </a:extLst>
            </p:cNvPr>
            <p:cNvSpPr/>
            <p:nvPr/>
          </p:nvSpPr>
          <p:spPr>
            <a:xfrm>
              <a:off x="3163340" y="2801779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CasetăText 26">
              <a:extLst>
                <a:ext uri="{FF2B5EF4-FFF2-40B4-BE49-F238E27FC236}">
                  <a16:creationId xmlns="" xmlns:a16="http://schemas.microsoft.com/office/drawing/2014/main" id="{FBE330C7-E1EE-473A-B37A-8BB90F6D08D9}"/>
                </a:ext>
              </a:extLst>
            </p:cNvPr>
            <p:cNvSpPr txBox="1"/>
            <p:nvPr/>
          </p:nvSpPr>
          <p:spPr>
            <a:xfrm>
              <a:off x="3188971" y="286154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23</a:t>
              </a:r>
              <a:endParaRPr lang="en-US" sz="1000" b="1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D549681D-C608-49E6-A8AB-7A4928223EA1}"/>
                </a:ext>
              </a:extLst>
            </p:cNvPr>
            <p:cNvSpPr/>
            <p:nvPr/>
          </p:nvSpPr>
          <p:spPr>
            <a:xfrm>
              <a:off x="3087141" y="3037308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CasetăText 28">
              <a:extLst>
                <a:ext uri="{FF2B5EF4-FFF2-40B4-BE49-F238E27FC236}">
                  <a16:creationId xmlns="" xmlns:a16="http://schemas.microsoft.com/office/drawing/2014/main" id="{CD12E341-B5B9-4EAB-9B00-D8BA11113561}"/>
                </a:ext>
              </a:extLst>
            </p:cNvPr>
            <p:cNvSpPr txBox="1"/>
            <p:nvPr/>
          </p:nvSpPr>
          <p:spPr>
            <a:xfrm>
              <a:off x="3112772" y="3097077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24</a:t>
              </a:r>
              <a:endParaRPr lang="en-US" sz="1000" b="1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BA4BD7CB-C4D9-4C11-9A8C-5CB9EF4CC358}"/>
                </a:ext>
              </a:extLst>
            </p:cNvPr>
            <p:cNvSpPr/>
            <p:nvPr/>
          </p:nvSpPr>
          <p:spPr>
            <a:xfrm>
              <a:off x="1803169" y="3902631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CasetăText 30">
              <a:extLst>
                <a:ext uri="{FF2B5EF4-FFF2-40B4-BE49-F238E27FC236}">
                  <a16:creationId xmlns="" xmlns:a16="http://schemas.microsoft.com/office/drawing/2014/main" id="{C0E7D930-5CDF-48C9-AC40-5C75D5F89725}"/>
                </a:ext>
              </a:extLst>
            </p:cNvPr>
            <p:cNvSpPr txBox="1"/>
            <p:nvPr/>
          </p:nvSpPr>
          <p:spPr>
            <a:xfrm>
              <a:off x="1828800" y="3962400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25</a:t>
              </a:r>
              <a:endParaRPr lang="en-US" sz="1000" b="1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F9F5F6D8-6C02-47A5-9E2C-8BCFBDF44C57}"/>
                </a:ext>
              </a:extLst>
            </p:cNvPr>
            <p:cNvSpPr/>
            <p:nvPr/>
          </p:nvSpPr>
          <p:spPr>
            <a:xfrm>
              <a:off x="2976649" y="4025741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asetăText 32">
              <a:extLst>
                <a:ext uri="{FF2B5EF4-FFF2-40B4-BE49-F238E27FC236}">
                  <a16:creationId xmlns="" xmlns:a16="http://schemas.microsoft.com/office/drawing/2014/main" id="{AEF14D3C-703D-4F48-9A24-0659B768D64C}"/>
                </a:ext>
              </a:extLst>
            </p:cNvPr>
            <p:cNvSpPr txBox="1"/>
            <p:nvPr/>
          </p:nvSpPr>
          <p:spPr>
            <a:xfrm>
              <a:off x="3002280" y="4085510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27</a:t>
              </a:r>
              <a:endParaRPr lang="en-US" sz="1000" b="1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D57E0A62-47A6-4545-9998-6657092E77F0}"/>
                </a:ext>
              </a:extLst>
            </p:cNvPr>
            <p:cNvSpPr/>
            <p:nvPr/>
          </p:nvSpPr>
          <p:spPr>
            <a:xfrm>
              <a:off x="2815596" y="315684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asetăText 34">
              <a:extLst>
                <a:ext uri="{FF2B5EF4-FFF2-40B4-BE49-F238E27FC236}">
                  <a16:creationId xmlns="" xmlns:a16="http://schemas.microsoft.com/office/drawing/2014/main" id="{71402D1D-EA22-440E-8363-FBF51A90CB5B}"/>
                </a:ext>
              </a:extLst>
            </p:cNvPr>
            <p:cNvSpPr txBox="1"/>
            <p:nvPr/>
          </p:nvSpPr>
          <p:spPr>
            <a:xfrm>
              <a:off x="2841227" y="321660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29</a:t>
              </a:r>
              <a:endParaRPr lang="en-US" sz="1000" b="1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BDE5154-1B7F-4FA7-B6CE-4D8DB29CDE52}"/>
                </a:ext>
              </a:extLst>
            </p:cNvPr>
            <p:cNvSpPr/>
            <p:nvPr/>
          </p:nvSpPr>
          <p:spPr>
            <a:xfrm>
              <a:off x="2512870" y="323088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asetăText 36">
              <a:extLst>
                <a:ext uri="{FF2B5EF4-FFF2-40B4-BE49-F238E27FC236}">
                  <a16:creationId xmlns="" xmlns:a16="http://schemas.microsoft.com/office/drawing/2014/main" id="{04CC00D2-2D22-4A99-8EDF-315493A3817B}"/>
                </a:ext>
              </a:extLst>
            </p:cNvPr>
            <p:cNvSpPr txBox="1"/>
            <p:nvPr/>
          </p:nvSpPr>
          <p:spPr>
            <a:xfrm>
              <a:off x="2538501" y="329064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32</a:t>
              </a:r>
              <a:endParaRPr lang="en-US" sz="1000" b="1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9316AE38-DACA-40D2-9763-685F8D18A4D0}"/>
                </a:ext>
              </a:extLst>
            </p:cNvPr>
            <p:cNvSpPr/>
            <p:nvPr/>
          </p:nvSpPr>
          <p:spPr>
            <a:xfrm>
              <a:off x="6098082" y="3101423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CasetăText 38">
              <a:extLst>
                <a:ext uri="{FF2B5EF4-FFF2-40B4-BE49-F238E27FC236}">
                  <a16:creationId xmlns="" xmlns:a16="http://schemas.microsoft.com/office/drawing/2014/main" id="{A36D1F6E-01C4-458F-BBE5-9FAA940F3FB8}"/>
                </a:ext>
              </a:extLst>
            </p:cNvPr>
            <p:cNvSpPr txBox="1"/>
            <p:nvPr/>
          </p:nvSpPr>
          <p:spPr>
            <a:xfrm>
              <a:off x="6096000" y="3161192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33</a:t>
              </a:r>
              <a:endParaRPr lang="en-US" sz="1000" b="1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70EE90B4-071D-4423-8A3B-5F7FD168DCBF}"/>
                </a:ext>
              </a:extLst>
            </p:cNvPr>
            <p:cNvSpPr/>
            <p:nvPr/>
          </p:nvSpPr>
          <p:spPr>
            <a:xfrm>
              <a:off x="6509237" y="4148852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CasetăText 40">
              <a:extLst>
                <a:ext uri="{FF2B5EF4-FFF2-40B4-BE49-F238E27FC236}">
                  <a16:creationId xmlns="" xmlns:a16="http://schemas.microsoft.com/office/drawing/2014/main" id="{8CD3C628-7898-415B-B45D-3E94026D541D}"/>
                </a:ext>
              </a:extLst>
            </p:cNvPr>
            <p:cNvSpPr txBox="1"/>
            <p:nvPr/>
          </p:nvSpPr>
          <p:spPr>
            <a:xfrm>
              <a:off x="6507155" y="4208621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34</a:t>
              </a:r>
              <a:endParaRPr lang="en-US" sz="1000" b="1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AADDC6A3-BD65-49ED-AE1E-80091A0A0CD6}"/>
                </a:ext>
              </a:extLst>
            </p:cNvPr>
            <p:cNvSpPr/>
            <p:nvPr/>
          </p:nvSpPr>
          <p:spPr>
            <a:xfrm>
              <a:off x="5791200" y="38100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CasetăText 42">
              <a:extLst>
                <a:ext uri="{FF2B5EF4-FFF2-40B4-BE49-F238E27FC236}">
                  <a16:creationId xmlns="" xmlns:a16="http://schemas.microsoft.com/office/drawing/2014/main" id="{8591789B-FA9B-4459-BD8C-287B2699DF1D}"/>
                </a:ext>
              </a:extLst>
            </p:cNvPr>
            <p:cNvSpPr txBox="1"/>
            <p:nvPr/>
          </p:nvSpPr>
          <p:spPr>
            <a:xfrm>
              <a:off x="5813902" y="38697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38</a:t>
              </a:r>
              <a:endParaRPr lang="en-US" sz="1000" b="1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F6F50BB6-B229-46D5-B9F9-FBB22E84A524}"/>
                </a:ext>
              </a:extLst>
            </p:cNvPr>
            <p:cNvSpPr/>
            <p:nvPr/>
          </p:nvSpPr>
          <p:spPr>
            <a:xfrm>
              <a:off x="4191000" y="42824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CasetăText 44">
              <a:extLst>
                <a:ext uri="{FF2B5EF4-FFF2-40B4-BE49-F238E27FC236}">
                  <a16:creationId xmlns="" xmlns:a16="http://schemas.microsoft.com/office/drawing/2014/main" id="{BFA42061-A31A-40CB-B7C9-F7170C90E4F4}"/>
                </a:ext>
              </a:extLst>
            </p:cNvPr>
            <p:cNvSpPr txBox="1"/>
            <p:nvPr/>
          </p:nvSpPr>
          <p:spPr>
            <a:xfrm>
              <a:off x="4213702" y="434221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A</a:t>
              </a:r>
              <a:endParaRPr lang="en-US" sz="1000" b="1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B179CC87-2CB8-435C-A195-03C8F7A776EC}"/>
                </a:ext>
              </a:extLst>
            </p:cNvPr>
            <p:cNvSpPr/>
            <p:nvPr/>
          </p:nvSpPr>
          <p:spPr>
            <a:xfrm>
              <a:off x="4509600" y="40538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CasetăText 46">
              <a:extLst>
                <a:ext uri="{FF2B5EF4-FFF2-40B4-BE49-F238E27FC236}">
                  <a16:creationId xmlns="" xmlns:a16="http://schemas.microsoft.com/office/drawing/2014/main" id="{F031BD00-6081-4EC4-ABDD-9B0AA6F660F0}"/>
                </a:ext>
              </a:extLst>
            </p:cNvPr>
            <p:cNvSpPr txBox="1"/>
            <p:nvPr/>
          </p:nvSpPr>
          <p:spPr>
            <a:xfrm>
              <a:off x="4532302" y="411361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B</a:t>
              </a:r>
              <a:endParaRPr lang="en-US" sz="1000" b="1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A448B673-1EAE-4497-A547-11E67E76A311}"/>
                </a:ext>
              </a:extLst>
            </p:cNvPr>
            <p:cNvSpPr/>
            <p:nvPr/>
          </p:nvSpPr>
          <p:spPr>
            <a:xfrm>
              <a:off x="1850061" y="6151812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CasetăText 48">
              <a:extLst>
                <a:ext uri="{FF2B5EF4-FFF2-40B4-BE49-F238E27FC236}">
                  <a16:creationId xmlns="" xmlns:a16="http://schemas.microsoft.com/office/drawing/2014/main" id="{EBC3EB40-B1BE-4CF5-9188-75A4A0854219}"/>
                </a:ext>
              </a:extLst>
            </p:cNvPr>
            <p:cNvSpPr txBox="1"/>
            <p:nvPr/>
          </p:nvSpPr>
          <p:spPr>
            <a:xfrm>
              <a:off x="1872763" y="6211582"/>
              <a:ext cx="321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41</a:t>
              </a:r>
            </a:p>
            <a:p>
              <a:endParaRPr lang="en-US" sz="1000" b="1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0D627582-1269-484A-BF62-2B61E8C6EAF4}"/>
                </a:ext>
              </a:extLst>
            </p:cNvPr>
            <p:cNvSpPr/>
            <p:nvPr/>
          </p:nvSpPr>
          <p:spPr>
            <a:xfrm>
              <a:off x="1985328" y="685532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CasetăText 50">
              <a:extLst>
                <a:ext uri="{FF2B5EF4-FFF2-40B4-BE49-F238E27FC236}">
                  <a16:creationId xmlns="" xmlns:a16="http://schemas.microsoft.com/office/drawing/2014/main" id="{C1CAB376-5785-4E10-8D82-032ABBBFAC32}"/>
                </a:ext>
              </a:extLst>
            </p:cNvPr>
            <p:cNvSpPr txBox="1"/>
            <p:nvPr/>
          </p:nvSpPr>
          <p:spPr>
            <a:xfrm>
              <a:off x="2008030" y="6915090"/>
              <a:ext cx="321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45</a:t>
              </a:r>
            </a:p>
            <a:p>
              <a:endParaRPr lang="en-US" sz="1000" b="1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61E4DDEF-3E0E-448C-80B5-140DEC599A0B}"/>
                </a:ext>
              </a:extLst>
            </p:cNvPr>
            <p:cNvSpPr/>
            <p:nvPr/>
          </p:nvSpPr>
          <p:spPr>
            <a:xfrm>
              <a:off x="2528400" y="548372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CasetăText 58">
              <a:extLst>
                <a:ext uri="{FF2B5EF4-FFF2-40B4-BE49-F238E27FC236}">
                  <a16:creationId xmlns="" xmlns:a16="http://schemas.microsoft.com/office/drawing/2014/main" id="{4E863725-0323-4DD8-9E15-53A0F85B2849}"/>
                </a:ext>
              </a:extLst>
            </p:cNvPr>
            <p:cNvSpPr txBox="1"/>
            <p:nvPr/>
          </p:nvSpPr>
          <p:spPr>
            <a:xfrm>
              <a:off x="2551102" y="5543490"/>
              <a:ext cx="321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48</a:t>
              </a:r>
            </a:p>
            <a:p>
              <a:endParaRPr lang="en-US" sz="1000" b="1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BA86EF59-49AF-4912-8CCF-1DA8ECE4788D}"/>
                </a:ext>
              </a:extLst>
            </p:cNvPr>
            <p:cNvSpPr/>
            <p:nvPr/>
          </p:nvSpPr>
          <p:spPr>
            <a:xfrm>
              <a:off x="5048297" y="590501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CasetăText 60">
              <a:extLst>
                <a:ext uri="{FF2B5EF4-FFF2-40B4-BE49-F238E27FC236}">
                  <a16:creationId xmlns="" xmlns:a16="http://schemas.microsoft.com/office/drawing/2014/main" id="{9A18C642-28BE-44EB-850E-166E953FFF66}"/>
                </a:ext>
              </a:extLst>
            </p:cNvPr>
            <p:cNvSpPr txBox="1"/>
            <p:nvPr/>
          </p:nvSpPr>
          <p:spPr>
            <a:xfrm>
              <a:off x="5070999" y="596478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56</a:t>
              </a:r>
              <a:endParaRPr lang="en-US" sz="1000" b="1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97B133E3-14A9-4616-94C5-B7B6A6C1780C}"/>
                </a:ext>
              </a:extLst>
            </p:cNvPr>
            <p:cNvSpPr/>
            <p:nvPr/>
          </p:nvSpPr>
          <p:spPr>
            <a:xfrm>
              <a:off x="7042233" y="4465319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CasetăText 62">
              <a:extLst>
                <a:ext uri="{FF2B5EF4-FFF2-40B4-BE49-F238E27FC236}">
                  <a16:creationId xmlns="" xmlns:a16="http://schemas.microsoft.com/office/drawing/2014/main" id="{DA2807B5-B08E-4176-9767-FCD9C969F5C2}"/>
                </a:ext>
              </a:extLst>
            </p:cNvPr>
            <p:cNvSpPr txBox="1"/>
            <p:nvPr/>
          </p:nvSpPr>
          <p:spPr>
            <a:xfrm>
              <a:off x="7064935" y="4525089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59</a:t>
              </a:r>
              <a:endParaRPr lang="en-US" sz="1000" b="1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FFB87972-FFBF-43B0-99F4-FFF2C333D092}"/>
                </a:ext>
              </a:extLst>
            </p:cNvPr>
            <p:cNvSpPr/>
            <p:nvPr/>
          </p:nvSpPr>
          <p:spPr>
            <a:xfrm>
              <a:off x="5161108" y="6237069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CasetăText 64">
              <a:extLst>
                <a:ext uri="{FF2B5EF4-FFF2-40B4-BE49-F238E27FC236}">
                  <a16:creationId xmlns="" xmlns:a16="http://schemas.microsoft.com/office/drawing/2014/main" id="{AAE21055-D5CE-467D-9D59-904D95DC9A58}"/>
                </a:ext>
              </a:extLst>
            </p:cNvPr>
            <p:cNvSpPr txBox="1"/>
            <p:nvPr/>
          </p:nvSpPr>
          <p:spPr>
            <a:xfrm>
              <a:off x="5183810" y="6296839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61</a:t>
              </a:r>
              <a:endParaRPr lang="en-US" sz="1000" b="1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FBFE49AA-E2DB-47B9-B09B-82983B57404E}"/>
                </a:ext>
              </a:extLst>
            </p:cNvPr>
            <p:cNvSpPr/>
            <p:nvPr/>
          </p:nvSpPr>
          <p:spPr>
            <a:xfrm>
              <a:off x="5867400" y="65532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CasetăText 66">
              <a:extLst>
                <a:ext uri="{FF2B5EF4-FFF2-40B4-BE49-F238E27FC236}">
                  <a16:creationId xmlns="" xmlns:a16="http://schemas.microsoft.com/office/drawing/2014/main" id="{12C98500-E051-4BF5-A45D-7CEE6EEDD780}"/>
                </a:ext>
              </a:extLst>
            </p:cNvPr>
            <p:cNvSpPr txBox="1"/>
            <p:nvPr/>
          </p:nvSpPr>
          <p:spPr>
            <a:xfrm>
              <a:off x="5890102" y="66129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66</a:t>
              </a:r>
              <a:endParaRPr lang="en-US" sz="1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7DA45EA8-4471-4C8F-8169-8F415DDC16BE}"/>
                </a:ext>
              </a:extLst>
            </p:cNvPr>
            <p:cNvSpPr/>
            <p:nvPr/>
          </p:nvSpPr>
          <p:spPr>
            <a:xfrm>
              <a:off x="6606698" y="7784289"/>
              <a:ext cx="367200" cy="3720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CasetăText 68">
              <a:extLst>
                <a:ext uri="{FF2B5EF4-FFF2-40B4-BE49-F238E27FC236}">
                  <a16:creationId xmlns="" xmlns:a16="http://schemas.microsoft.com/office/drawing/2014/main" id="{F95B8C6C-3001-4CD2-AB4E-C341C903BA29}"/>
                </a:ext>
              </a:extLst>
            </p:cNvPr>
            <p:cNvSpPr txBox="1"/>
            <p:nvPr/>
          </p:nvSpPr>
          <p:spPr>
            <a:xfrm>
              <a:off x="6629400" y="7844059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74</a:t>
              </a:r>
              <a:endParaRPr lang="en-US" sz="1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56A01C98-B7A5-4D97-A7F6-AE5B4C244A50}"/>
                </a:ext>
              </a:extLst>
            </p:cNvPr>
            <p:cNvSpPr/>
            <p:nvPr/>
          </p:nvSpPr>
          <p:spPr>
            <a:xfrm>
              <a:off x="5638800" y="67056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CasetăText 70">
              <a:extLst>
                <a:ext uri="{FF2B5EF4-FFF2-40B4-BE49-F238E27FC236}">
                  <a16:creationId xmlns="" xmlns:a16="http://schemas.microsoft.com/office/drawing/2014/main" id="{5DA65DF4-00FF-4CB6-BDCF-CC7DEC685107}"/>
                </a:ext>
              </a:extLst>
            </p:cNvPr>
            <p:cNvSpPr txBox="1"/>
            <p:nvPr/>
          </p:nvSpPr>
          <p:spPr>
            <a:xfrm>
              <a:off x="5661502" y="67653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68</a:t>
              </a:r>
              <a:endParaRPr lang="en-US" sz="1000" b="1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CBDF2C28-7BA0-4241-948B-C46F0A051045}"/>
                </a:ext>
              </a:extLst>
            </p:cNvPr>
            <p:cNvSpPr/>
            <p:nvPr/>
          </p:nvSpPr>
          <p:spPr>
            <a:xfrm>
              <a:off x="5805000" y="69342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CasetăText 72">
              <a:extLst>
                <a:ext uri="{FF2B5EF4-FFF2-40B4-BE49-F238E27FC236}">
                  <a16:creationId xmlns="" xmlns:a16="http://schemas.microsoft.com/office/drawing/2014/main" id="{57CD0951-2406-400D-9390-BC78A54C8495}"/>
                </a:ext>
              </a:extLst>
            </p:cNvPr>
            <p:cNvSpPr txBox="1"/>
            <p:nvPr/>
          </p:nvSpPr>
          <p:spPr>
            <a:xfrm>
              <a:off x="5827702" y="69939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70</a:t>
              </a:r>
              <a:endParaRPr lang="en-US" sz="1000" b="1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4D9EE153-1375-4BD3-8906-1E7BE0BFF5F6}"/>
                </a:ext>
              </a:extLst>
            </p:cNvPr>
            <p:cNvSpPr/>
            <p:nvPr/>
          </p:nvSpPr>
          <p:spPr>
            <a:xfrm>
              <a:off x="7673498" y="6087889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CasetăText 74">
              <a:extLst>
                <a:ext uri="{FF2B5EF4-FFF2-40B4-BE49-F238E27FC236}">
                  <a16:creationId xmlns="" xmlns:a16="http://schemas.microsoft.com/office/drawing/2014/main" id="{79947A0D-F375-4868-9842-2542EEE48BBC}"/>
                </a:ext>
              </a:extLst>
            </p:cNvPr>
            <p:cNvSpPr txBox="1"/>
            <p:nvPr/>
          </p:nvSpPr>
          <p:spPr>
            <a:xfrm>
              <a:off x="7696200" y="6147659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78</a:t>
              </a:r>
              <a:endParaRPr lang="en-US" sz="1000" b="1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BAB06C7E-4A26-47B7-8545-A62FE91F0536}"/>
                </a:ext>
              </a:extLst>
            </p:cNvPr>
            <p:cNvSpPr/>
            <p:nvPr/>
          </p:nvSpPr>
          <p:spPr>
            <a:xfrm>
              <a:off x="9121298" y="7068147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CasetăText 76">
              <a:extLst>
                <a:ext uri="{FF2B5EF4-FFF2-40B4-BE49-F238E27FC236}">
                  <a16:creationId xmlns="" xmlns:a16="http://schemas.microsoft.com/office/drawing/2014/main" id="{214C87A1-1FB4-44F1-994F-DF4E848AF95E}"/>
                </a:ext>
              </a:extLst>
            </p:cNvPr>
            <p:cNvSpPr txBox="1"/>
            <p:nvPr/>
          </p:nvSpPr>
          <p:spPr>
            <a:xfrm>
              <a:off x="9144000" y="7127917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80</a:t>
              </a:r>
              <a:endParaRPr lang="en-US" sz="1000" b="1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4A294F8B-6840-4216-82DF-8BEE8C4B010B}"/>
                </a:ext>
              </a:extLst>
            </p:cNvPr>
            <p:cNvSpPr/>
            <p:nvPr/>
          </p:nvSpPr>
          <p:spPr>
            <a:xfrm>
              <a:off x="7329000" y="25298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CasetăText 78">
              <a:extLst>
                <a:ext uri="{FF2B5EF4-FFF2-40B4-BE49-F238E27FC236}">
                  <a16:creationId xmlns="" xmlns:a16="http://schemas.microsoft.com/office/drawing/2014/main" id="{B855ADF9-3A70-429A-AC91-00391823A5A3}"/>
                </a:ext>
              </a:extLst>
            </p:cNvPr>
            <p:cNvSpPr txBox="1"/>
            <p:nvPr/>
          </p:nvSpPr>
          <p:spPr>
            <a:xfrm>
              <a:off x="7351702" y="258961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81</a:t>
              </a:r>
              <a:endParaRPr lang="en-US" sz="1000" b="1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991266E9-68E3-44E0-94CD-DDA89DEB58B6}"/>
                </a:ext>
              </a:extLst>
            </p:cNvPr>
            <p:cNvSpPr/>
            <p:nvPr/>
          </p:nvSpPr>
          <p:spPr>
            <a:xfrm>
              <a:off x="7557600" y="39014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CasetăText 80">
              <a:extLst>
                <a:ext uri="{FF2B5EF4-FFF2-40B4-BE49-F238E27FC236}">
                  <a16:creationId xmlns="" xmlns:a16="http://schemas.microsoft.com/office/drawing/2014/main" id="{5D5D94D0-D4BB-4F89-9895-5DE6D8C181F4}"/>
                </a:ext>
              </a:extLst>
            </p:cNvPr>
            <p:cNvSpPr txBox="1"/>
            <p:nvPr/>
          </p:nvSpPr>
          <p:spPr>
            <a:xfrm>
              <a:off x="7580302" y="396121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84</a:t>
              </a:r>
              <a:endParaRPr lang="en-US" sz="1000" b="1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BC5D2C9E-5D9B-4024-A912-0F8493D6FDED}"/>
                </a:ext>
              </a:extLst>
            </p:cNvPr>
            <p:cNvSpPr/>
            <p:nvPr/>
          </p:nvSpPr>
          <p:spPr>
            <a:xfrm>
              <a:off x="7620000" y="26670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CasetăText 82">
              <a:extLst>
                <a:ext uri="{FF2B5EF4-FFF2-40B4-BE49-F238E27FC236}">
                  <a16:creationId xmlns="" xmlns:a16="http://schemas.microsoft.com/office/drawing/2014/main" id="{D9923A65-94BC-4E15-9506-10C30F72EC4C}"/>
                </a:ext>
              </a:extLst>
            </p:cNvPr>
            <p:cNvSpPr txBox="1"/>
            <p:nvPr/>
          </p:nvSpPr>
          <p:spPr>
            <a:xfrm>
              <a:off x="7642702" y="27267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86</a:t>
              </a:r>
              <a:endParaRPr lang="en-US" sz="1000" b="1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569232EE-E448-420E-A133-4C42E4224E13}"/>
                </a:ext>
              </a:extLst>
            </p:cNvPr>
            <p:cNvSpPr/>
            <p:nvPr/>
          </p:nvSpPr>
          <p:spPr>
            <a:xfrm>
              <a:off x="7481400" y="22860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CasetăText 84">
              <a:extLst>
                <a:ext uri="{FF2B5EF4-FFF2-40B4-BE49-F238E27FC236}">
                  <a16:creationId xmlns="" xmlns:a16="http://schemas.microsoft.com/office/drawing/2014/main" id="{A6535194-CB1F-4832-B461-90D151F001E7}"/>
                </a:ext>
              </a:extLst>
            </p:cNvPr>
            <p:cNvSpPr txBox="1"/>
            <p:nvPr/>
          </p:nvSpPr>
          <p:spPr>
            <a:xfrm>
              <a:off x="7504102" y="23457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87</a:t>
              </a:r>
              <a:endParaRPr lang="en-US" sz="1000" b="1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5B5F36BC-D153-4888-A94E-11A94423CBDE}"/>
                </a:ext>
              </a:extLst>
            </p:cNvPr>
            <p:cNvSpPr/>
            <p:nvPr/>
          </p:nvSpPr>
          <p:spPr>
            <a:xfrm>
              <a:off x="7710000" y="12192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CasetăText 86">
              <a:extLst>
                <a:ext uri="{FF2B5EF4-FFF2-40B4-BE49-F238E27FC236}">
                  <a16:creationId xmlns="" xmlns:a16="http://schemas.microsoft.com/office/drawing/2014/main" id="{8B95068A-D805-43E4-AE83-07B3012FA0DC}"/>
                </a:ext>
              </a:extLst>
            </p:cNvPr>
            <p:cNvSpPr txBox="1"/>
            <p:nvPr/>
          </p:nvSpPr>
          <p:spPr>
            <a:xfrm>
              <a:off x="7732702" y="12789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91</a:t>
              </a:r>
              <a:endParaRPr lang="en-US" sz="1000" b="1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F057A981-1F6F-48F9-BB0A-13722558BFEA}"/>
                </a:ext>
              </a:extLst>
            </p:cNvPr>
            <p:cNvSpPr/>
            <p:nvPr/>
          </p:nvSpPr>
          <p:spPr>
            <a:xfrm>
              <a:off x="11844649" y="59588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CasetăText 88">
              <a:extLst>
                <a:ext uri="{FF2B5EF4-FFF2-40B4-BE49-F238E27FC236}">
                  <a16:creationId xmlns="" xmlns:a16="http://schemas.microsoft.com/office/drawing/2014/main" id="{F1D501C2-F170-47AC-ACBF-D8F53C2FD2A0}"/>
                </a:ext>
              </a:extLst>
            </p:cNvPr>
            <p:cNvSpPr txBox="1"/>
            <p:nvPr/>
          </p:nvSpPr>
          <p:spPr>
            <a:xfrm>
              <a:off x="11811000" y="6019800"/>
              <a:ext cx="400849" cy="25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105</a:t>
              </a:r>
              <a:endParaRPr lang="en-US" sz="1000" b="1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E74D30D8-3A4F-4ADD-839D-ACBCD483647D}"/>
                </a:ext>
              </a:extLst>
            </p:cNvPr>
            <p:cNvSpPr/>
            <p:nvPr/>
          </p:nvSpPr>
          <p:spPr>
            <a:xfrm>
              <a:off x="4114800" y="108204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CasetăText 90">
              <a:extLst>
                <a:ext uri="{FF2B5EF4-FFF2-40B4-BE49-F238E27FC236}">
                  <a16:creationId xmlns="" xmlns:a16="http://schemas.microsoft.com/office/drawing/2014/main" id="{5F917EB2-6B3D-427A-B950-04115184E398}"/>
                </a:ext>
              </a:extLst>
            </p:cNvPr>
            <p:cNvSpPr txBox="1"/>
            <p:nvPr/>
          </p:nvSpPr>
          <p:spPr>
            <a:xfrm>
              <a:off x="4114800" y="114180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 smtClean="0"/>
                <a:t>11</a:t>
              </a:r>
              <a:endParaRPr lang="en-US" sz="1000" b="1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4647F21F-EDA1-4A8F-BD88-5E9A6C569B7C}"/>
                </a:ext>
              </a:extLst>
            </p:cNvPr>
            <p:cNvSpPr/>
            <p:nvPr/>
          </p:nvSpPr>
          <p:spPr>
            <a:xfrm>
              <a:off x="4800600" y="283464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CasetăText 92">
              <a:extLst>
                <a:ext uri="{FF2B5EF4-FFF2-40B4-BE49-F238E27FC236}">
                  <a16:creationId xmlns="" xmlns:a16="http://schemas.microsoft.com/office/drawing/2014/main" id="{F24B3ADB-4929-4671-A8FF-28F73593650D}"/>
                </a:ext>
              </a:extLst>
            </p:cNvPr>
            <p:cNvSpPr txBox="1"/>
            <p:nvPr/>
          </p:nvSpPr>
          <p:spPr>
            <a:xfrm>
              <a:off x="4837017" y="2894409"/>
              <a:ext cx="3445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13</a:t>
              </a:r>
              <a:endParaRPr lang="en-US" sz="1000" b="1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407A9E6A-8216-4899-A2B4-99C6DB88F392}"/>
                </a:ext>
              </a:extLst>
            </p:cNvPr>
            <p:cNvSpPr/>
            <p:nvPr/>
          </p:nvSpPr>
          <p:spPr>
            <a:xfrm>
              <a:off x="5486400" y="138684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CasetăText 94">
              <a:extLst>
                <a:ext uri="{FF2B5EF4-FFF2-40B4-BE49-F238E27FC236}">
                  <a16:creationId xmlns="" xmlns:a16="http://schemas.microsoft.com/office/drawing/2014/main" id="{36B762F7-BFDC-45D5-BF89-94865079D976}"/>
                </a:ext>
              </a:extLst>
            </p:cNvPr>
            <p:cNvSpPr txBox="1"/>
            <p:nvPr/>
          </p:nvSpPr>
          <p:spPr>
            <a:xfrm>
              <a:off x="5522817" y="1446609"/>
              <a:ext cx="3445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14</a:t>
              </a:r>
              <a:endParaRPr lang="en-US" sz="1000" b="1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5D934B07-B626-4A3D-8FC9-763118D46ACF}"/>
                </a:ext>
              </a:extLst>
            </p:cNvPr>
            <p:cNvSpPr/>
            <p:nvPr/>
          </p:nvSpPr>
          <p:spPr>
            <a:xfrm>
              <a:off x="4572000" y="152400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97" name="CasetăText 96">
              <a:extLst>
                <a:ext uri="{FF2B5EF4-FFF2-40B4-BE49-F238E27FC236}">
                  <a16:creationId xmlns="" xmlns:a16="http://schemas.microsoft.com/office/drawing/2014/main" id="{0E0FA632-4DCC-4DCF-8A52-8DB061B33459}"/>
                </a:ext>
              </a:extLst>
            </p:cNvPr>
            <p:cNvSpPr txBox="1"/>
            <p:nvPr/>
          </p:nvSpPr>
          <p:spPr>
            <a:xfrm>
              <a:off x="4572000" y="1583769"/>
              <a:ext cx="3158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15</a:t>
              </a:r>
              <a:endParaRPr lang="en-US" sz="1000" b="1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8454F9BC-B9AE-4256-B103-CDAAC4661A3C}"/>
                </a:ext>
              </a:extLst>
            </p:cNvPr>
            <p:cNvSpPr/>
            <p:nvPr/>
          </p:nvSpPr>
          <p:spPr>
            <a:xfrm>
              <a:off x="5730240" y="268224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CasetăText 98">
              <a:extLst>
                <a:ext uri="{FF2B5EF4-FFF2-40B4-BE49-F238E27FC236}">
                  <a16:creationId xmlns="" xmlns:a16="http://schemas.microsoft.com/office/drawing/2014/main" id="{2DC9316F-9F41-414D-ADBE-C618C166DE15}"/>
                </a:ext>
              </a:extLst>
            </p:cNvPr>
            <p:cNvSpPr txBox="1"/>
            <p:nvPr/>
          </p:nvSpPr>
          <p:spPr>
            <a:xfrm>
              <a:off x="5791200" y="2742009"/>
              <a:ext cx="3221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17</a:t>
              </a:r>
              <a:endParaRPr lang="en-US" sz="1000" b="1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="" xmlns:a16="http://schemas.microsoft.com/office/drawing/2014/main" id="{ACA88CAC-FF80-4705-9561-9B4F2B7E2B69}"/>
                </a:ext>
              </a:extLst>
            </p:cNvPr>
            <p:cNvSpPr/>
            <p:nvPr/>
          </p:nvSpPr>
          <p:spPr>
            <a:xfrm>
              <a:off x="3342409" y="434340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1" name="CasetăText 100">
              <a:extLst>
                <a:ext uri="{FF2B5EF4-FFF2-40B4-BE49-F238E27FC236}">
                  <a16:creationId xmlns="" xmlns:a16="http://schemas.microsoft.com/office/drawing/2014/main" id="{9584ED3E-E035-41D8-8CC7-309009557A57}"/>
                </a:ext>
              </a:extLst>
            </p:cNvPr>
            <p:cNvSpPr txBox="1"/>
            <p:nvPr/>
          </p:nvSpPr>
          <p:spPr>
            <a:xfrm>
              <a:off x="3368040" y="440316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26</a:t>
              </a:r>
              <a:endParaRPr lang="en-US" sz="1000" b="1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5BD3FF2B-11B7-435D-BCCC-C042CFA64612}"/>
                </a:ext>
              </a:extLst>
            </p:cNvPr>
            <p:cNvSpPr/>
            <p:nvPr/>
          </p:nvSpPr>
          <p:spPr>
            <a:xfrm>
              <a:off x="6161809" y="426720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CasetăText 102">
              <a:extLst>
                <a:ext uri="{FF2B5EF4-FFF2-40B4-BE49-F238E27FC236}">
                  <a16:creationId xmlns="" xmlns:a16="http://schemas.microsoft.com/office/drawing/2014/main" id="{3182FC6F-A748-49DC-BB09-69B706A54104}"/>
                </a:ext>
              </a:extLst>
            </p:cNvPr>
            <p:cNvSpPr txBox="1"/>
            <p:nvPr/>
          </p:nvSpPr>
          <p:spPr>
            <a:xfrm>
              <a:off x="6187440" y="432696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40</a:t>
              </a:r>
              <a:endParaRPr lang="en-US" sz="1000" b="1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6770851F-8D89-4857-8F13-D3A08016B539}"/>
                </a:ext>
              </a:extLst>
            </p:cNvPr>
            <p:cNvSpPr/>
            <p:nvPr/>
          </p:nvSpPr>
          <p:spPr>
            <a:xfrm>
              <a:off x="5867400" y="34290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CasetăText 104">
              <a:extLst>
                <a:ext uri="{FF2B5EF4-FFF2-40B4-BE49-F238E27FC236}">
                  <a16:creationId xmlns="" xmlns:a16="http://schemas.microsoft.com/office/drawing/2014/main" id="{7B13B753-4166-427A-943F-9684611DF8DF}"/>
                </a:ext>
              </a:extLst>
            </p:cNvPr>
            <p:cNvSpPr txBox="1"/>
            <p:nvPr/>
          </p:nvSpPr>
          <p:spPr>
            <a:xfrm>
              <a:off x="5890102" y="34887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C</a:t>
              </a:r>
              <a:endParaRPr lang="en-US" sz="1000" b="1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06EC0D2F-1D40-4BC1-A502-B4E3195598F3}"/>
                </a:ext>
              </a:extLst>
            </p:cNvPr>
            <p:cNvSpPr/>
            <p:nvPr/>
          </p:nvSpPr>
          <p:spPr>
            <a:xfrm>
              <a:off x="6396373" y="321564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CasetăText 106">
              <a:extLst>
                <a:ext uri="{FF2B5EF4-FFF2-40B4-BE49-F238E27FC236}">
                  <a16:creationId xmlns="" xmlns:a16="http://schemas.microsoft.com/office/drawing/2014/main" id="{12711CD7-1E52-4C56-B043-4AE3F2D2E6AC}"/>
                </a:ext>
              </a:extLst>
            </p:cNvPr>
            <p:cNvSpPr txBox="1"/>
            <p:nvPr/>
          </p:nvSpPr>
          <p:spPr>
            <a:xfrm>
              <a:off x="6492240" y="327540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E</a:t>
              </a:r>
              <a:endParaRPr lang="en-US" sz="1000" b="1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DBB6F667-CA5B-42D1-880A-A36E0FAA4423}"/>
                </a:ext>
              </a:extLst>
            </p:cNvPr>
            <p:cNvSpPr/>
            <p:nvPr/>
          </p:nvSpPr>
          <p:spPr>
            <a:xfrm>
              <a:off x="2743200" y="4968240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CasetăText 108">
              <a:extLst>
                <a:ext uri="{FF2B5EF4-FFF2-40B4-BE49-F238E27FC236}">
                  <a16:creationId xmlns="" xmlns:a16="http://schemas.microsoft.com/office/drawing/2014/main" id="{151C737D-8372-4171-BCCB-013DDF50D4C0}"/>
                </a:ext>
              </a:extLst>
            </p:cNvPr>
            <p:cNvSpPr txBox="1"/>
            <p:nvPr/>
          </p:nvSpPr>
          <p:spPr>
            <a:xfrm>
              <a:off x="2768831" y="502800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51</a:t>
              </a:r>
              <a:endParaRPr lang="en-US" sz="1000" b="1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EDBC2BE5-C19E-469F-9245-F2642A9104D4}"/>
                </a:ext>
              </a:extLst>
            </p:cNvPr>
            <p:cNvSpPr/>
            <p:nvPr/>
          </p:nvSpPr>
          <p:spPr>
            <a:xfrm>
              <a:off x="3962400" y="77876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CasetăText 110">
              <a:extLst>
                <a:ext uri="{FF2B5EF4-FFF2-40B4-BE49-F238E27FC236}">
                  <a16:creationId xmlns="" xmlns:a16="http://schemas.microsoft.com/office/drawing/2014/main" id="{0CD53921-F292-4419-98F8-D2C1490E80EF}"/>
                </a:ext>
              </a:extLst>
            </p:cNvPr>
            <p:cNvSpPr txBox="1"/>
            <p:nvPr/>
          </p:nvSpPr>
          <p:spPr>
            <a:xfrm>
              <a:off x="3985102" y="784741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53</a:t>
              </a:r>
              <a:endParaRPr lang="en-US" sz="1000" b="1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C9385943-5167-4995-8052-E0C1DFE65ABC}"/>
                </a:ext>
              </a:extLst>
            </p:cNvPr>
            <p:cNvSpPr/>
            <p:nvPr/>
          </p:nvSpPr>
          <p:spPr>
            <a:xfrm>
              <a:off x="6338400" y="4648200"/>
              <a:ext cx="367200" cy="3720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CasetăText 112">
              <a:extLst>
                <a:ext uri="{FF2B5EF4-FFF2-40B4-BE49-F238E27FC236}">
                  <a16:creationId xmlns="" xmlns:a16="http://schemas.microsoft.com/office/drawing/2014/main" id="{F6F91126-3B10-4BA2-A0B2-9CB45272931D}"/>
                </a:ext>
              </a:extLst>
            </p:cNvPr>
            <p:cNvSpPr txBox="1"/>
            <p:nvPr/>
          </p:nvSpPr>
          <p:spPr>
            <a:xfrm>
              <a:off x="6361102" y="47079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64</a:t>
              </a:r>
              <a:endParaRPr lang="en-US" sz="1000" b="1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3BF3683C-4A9F-4C15-BDCC-5A88AF5BBD23}"/>
                </a:ext>
              </a:extLst>
            </p:cNvPr>
            <p:cNvSpPr/>
            <p:nvPr/>
          </p:nvSpPr>
          <p:spPr>
            <a:xfrm>
              <a:off x="7696200" y="46634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15" name="CasetăText 114">
              <a:extLst>
                <a:ext uri="{FF2B5EF4-FFF2-40B4-BE49-F238E27FC236}">
                  <a16:creationId xmlns="" xmlns:a16="http://schemas.microsoft.com/office/drawing/2014/main" id="{F74B9CD4-02F6-4024-A9D7-5D1A1DAC6F82}"/>
                </a:ext>
              </a:extLst>
            </p:cNvPr>
            <p:cNvSpPr txBox="1"/>
            <p:nvPr/>
          </p:nvSpPr>
          <p:spPr>
            <a:xfrm>
              <a:off x="7718902" y="472321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65</a:t>
              </a:r>
              <a:endParaRPr lang="en-US" sz="1000" b="1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6606936C-11E1-45C2-84FC-ED28535908BC}"/>
                </a:ext>
              </a:extLst>
            </p:cNvPr>
            <p:cNvSpPr/>
            <p:nvPr/>
          </p:nvSpPr>
          <p:spPr>
            <a:xfrm>
              <a:off x="7315200" y="50444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CasetăText 116">
              <a:extLst>
                <a:ext uri="{FF2B5EF4-FFF2-40B4-BE49-F238E27FC236}">
                  <a16:creationId xmlns="" xmlns:a16="http://schemas.microsoft.com/office/drawing/2014/main" id="{118E79CA-287B-4DCD-8FF8-EC1B933C4A2B}"/>
                </a:ext>
              </a:extLst>
            </p:cNvPr>
            <p:cNvSpPr txBox="1"/>
            <p:nvPr/>
          </p:nvSpPr>
          <p:spPr>
            <a:xfrm>
              <a:off x="7337902" y="510421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J</a:t>
              </a:r>
              <a:endParaRPr lang="en-US" sz="1000" b="1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EB931BB2-8351-4B48-9B3E-FF92583C0E71}"/>
                </a:ext>
              </a:extLst>
            </p:cNvPr>
            <p:cNvSpPr/>
            <p:nvPr/>
          </p:nvSpPr>
          <p:spPr>
            <a:xfrm>
              <a:off x="6262200" y="60960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19" name="CasetăText 118">
              <a:extLst>
                <a:ext uri="{FF2B5EF4-FFF2-40B4-BE49-F238E27FC236}">
                  <a16:creationId xmlns="" xmlns:a16="http://schemas.microsoft.com/office/drawing/2014/main" id="{51EF9CFC-9198-4B2D-BEDC-3D04ACC762A2}"/>
                </a:ext>
              </a:extLst>
            </p:cNvPr>
            <p:cNvSpPr txBox="1"/>
            <p:nvPr/>
          </p:nvSpPr>
          <p:spPr>
            <a:xfrm>
              <a:off x="6284902" y="61557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67</a:t>
              </a:r>
              <a:endParaRPr lang="en-US" sz="1000" b="1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5FF6577E-87D9-4142-91C2-3D79BF8C4ECB}"/>
                </a:ext>
              </a:extLst>
            </p:cNvPr>
            <p:cNvSpPr/>
            <p:nvPr/>
          </p:nvSpPr>
          <p:spPr>
            <a:xfrm>
              <a:off x="6109800" y="672084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CasetăText 120">
              <a:extLst>
                <a:ext uri="{FF2B5EF4-FFF2-40B4-BE49-F238E27FC236}">
                  <a16:creationId xmlns="" xmlns:a16="http://schemas.microsoft.com/office/drawing/2014/main" id="{E9A13318-B167-4F0D-8F93-D9679CF4402F}"/>
                </a:ext>
              </a:extLst>
            </p:cNvPr>
            <p:cNvSpPr txBox="1"/>
            <p:nvPr/>
          </p:nvSpPr>
          <p:spPr>
            <a:xfrm>
              <a:off x="6132502" y="678061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76</a:t>
              </a:r>
              <a:endParaRPr lang="en-US" sz="1000" b="1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382F9289-0C52-4C86-A8E3-E7C6A0EF6150}"/>
                </a:ext>
              </a:extLst>
            </p:cNvPr>
            <p:cNvSpPr/>
            <p:nvPr/>
          </p:nvSpPr>
          <p:spPr>
            <a:xfrm>
              <a:off x="7481400" y="7628910"/>
              <a:ext cx="367200" cy="3720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CasetăText 122">
              <a:extLst>
                <a:ext uri="{FF2B5EF4-FFF2-40B4-BE49-F238E27FC236}">
                  <a16:creationId xmlns="" xmlns:a16="http://schemas.microsoft.com/office/drawing/2014/main" id="{3290E227-33A4-4FAB-B61C-09E59FFA6BA9}"/>
                </a:ext>
              </a:extLst>
            </p:cNvPr>
            <p:cNvSpPr txBox="1"/>
            <p:nvPr/>
          </p:nvSpPr>
          <p:spPr>
            <a:xfrm>
              <a:off x="7504102" y="768868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77</a:t>
              </a:r>
              <a:endParaRPr lang="en-US" sz="1000" b="1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AC2EA61C-4CC1-4D1E-B1C7-14D10A53D1DC}"/>
                </a:ext>
              </a:extLst>
            </p:cNvPr>
            <p:cNvSpPr/>
            <p:nvPr/>
          </p:nvSpPr>
          <p:spPr>
            <a:xfrm>
              <a:off x="8458200" y="37338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25" name="CasetăText 124">
              <a:extLst>
                <a:ext uri="{FF2B5EF4-FFF2-40B4-BE49-F238E27FC236}">
                  <a16:creationId xmlns="" xmlns:a16="http://schemas.microsoft.com/office/drawing/2014/main" id="{BA2E2783-FA96-4FC4-8423-040A7F9B9765}"/>
                </a:ext>
              </a:extLst>
            </p:cNvPr>
            <p:cNvSpPr txBox="1"/>
            <p:nvPr/>
          </p:nvSpPr>
          <p:spPr>
            <a:xfrm>
              <a:off x="8480902" y="37935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82</a:t>
              </a:r>
              <a:endParaRPr lang="en-US" sz="1000" b="1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F0DAD2CA-D037-4610-BF0E-8C6A10609332}"/>
                </a:ext>
              </a:extLst>
            </p:cNvPr>
            <p:cNvSpPr/>
            <p:nvPr/>
          </p:nvSpPr>
          <p:spPr>
            <a:xfrm>
              <a:off x="8763000" y="37338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29" name="CasetăText 128">
              <a:extLst>
                <a:ext uri="{FF2B5EF4-FFF2-40B4-BE49-F238E27FC236}">
                  <a16:creationId xmlns="" xmlns:a16="http://schemas.microsoft.com/office/drawing/2014/main" id="{18245733-AC18-446A-8253-0F010AC649F7}"/>
                </a:ext>
              </a:extLst>
            </p:cNvPr>
            <p:cNvSpPr txBox="1"/>
            <p:nvPr/>
          </p:nvSpPr>
          <p:spPr>
            <a:xfrm>
              <a:off x="8785702" y="37935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89</a:t>
              </a:r>
              <a:endParaRPr lang="en-US" sz="1000" b="1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DB15D838-F7CF-4D36-9E8D-A911929A77A9}"/>
                </a:ext>
              </a:extLst>
            </p:cNvPr>
            <p:cNvSpPr/>
            <p:nvPr/>
          </p:nvSpPr>
          <p:spPr>
            <a:xfrm>
              <a:off x="10072200" y="57150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1" name="CasetăText 130">
              <a:extLst>
                <a:ext uri="{FF2B5EF4-FFF2-40B4-BE49-F238E27FC236}">
                  <a16:creationId xmlns="" xmlns:a16="http://schemas.microsoft.com/office/drawing/2014/main" id="{BC0D5E32-9E6D-42E3-8582-3D310FF2CB34}"/>
                </a:ext>
              </a:extLst>
            </p:cNvPr>
            <p:cNvSpPr txBox="1"/>
            <p:nvPr/>
          </p:nvSpPr>
          <p:spPr>
            <a:xfrm>
              <a:off x="10094902" y="57747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98</a:t>
              </a:r>
              <a:endParaRPr lang="en-US" sz="1000" b="1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5B90447B-FA90-4C93-94BA-CD8DBDF52058}"/>
                </a:ext>
              </a:extLst>
            </p:cNvPr>
            <p:cNvSpPr/>
            <p:nvPr/>
          </p:nvSpPr>
          <p:spPr>
            <a:xfrm>
              <a:off x="9753600" y="56388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CasetăText 132">
              <a:extLst>
                <a:ext uri="{FF2B5EF4-FFF2-40B4-BE49-F238E27FC236}">
                  <a16:creationId xmlns="" xmlns:a16="http://schemas.microsoft.com/office/drawing/2014/main" id="{BAF353B2-5F44-4ED9-876F-2A170FF383FF}"/>
                </a:ext>
              </a:extLst>
            </p:cNvPr>
            <p:cNvSpPr txBox="1"/>
            <p:nvPr/>
          </p:nvSpPr>
          <p:spPr>
            <a:xfrm>
              <a:off x="9776302" y="5698570"/>
              <a:ext cx="321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99</a:t>
              </a:r>
              <a:endParaRPr lang="en-US" sz="1000" b="1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EA9EB856-5A3C-4AEF-A213-F8549115902C}"/>
                </a:ext>
              </a:extLst>
            </p:cNvPr>
            <p:cNvSpPr/>
            <p:nvPr/>
          </p:nvSpPr>
          <p:spPr>
            <a:xfrm>
              <a:off x="8167200" y="609600"/>
              <a:ext cx="36720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CasetăText 134">
              <a:extLst>
                <a:ext uri="{FF2B5EF4-FFF2-40B4-BE49-F238E27FC236}">
                  <a16:creationId xmlns="" xmlns:a16="http://schemas.microsoft.com/office/drawing/2014/main" id="{E72B9B35-27F9-488B-90EE-82D50143655E}"/>
                </a:ext>
              </a:extLst>
            </p:cNvPr>
            <p:cNvSpPr txBox="1"/>
            <p:nvPr/>
          </p:nvSpPr>
          <p:spPr>
            <a:xfrm>
              <a:off x="8153400" y="669370"/>
              <a:ext cx="4206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100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595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12059045" cy="8534400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E142AF2C-727F-4C49-8B16-9D6D4AA19077}"/>
              </a:ext>
            </a:extLst>
          </p:cNvPr>
          <p:cNvSpPr txBox="1"/>
          <p:nvPr/>
        </p:nvSpPr>
        <p:spPr>
          <a:xfrm>
            <a:off x="838200" y="66273"/>
            <a:ext cx="8482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Lucr</a:t>
            </a:r>
            <a:r>
              <a:rPr lang="ro-RO" sz="2000" b="1" dirty="0" err="1"/>
              <a:t>ări</a:t>
            </a:r>
            <a:r>
              <a:rPr lang="ro-RO" sz="2000" b="1" dirty="0"/>
              <a:t> finanțate de la bugetul de stat și surse proprii ANAR în curs de </a:t>
            </a:r>
            <a:r>
              <a:rPr lang="ro-RO" sz="2000" b="1" dirty="0" smtClean="0"/>
              <a:t>execuție</a:t>
            </a:r>
            <a:endParaRPr lang="en-US" sz="2000" b="1" dirty="0" smtClean="0"/>
          </a:p>
          <a:p>
            <a:r>
              <a:rPr lang="en-US" sz="2000" b="1" dirty="0" smtClean="0"/>
              <a:t>TOTAL OBIECTIVE 36      VALOARE  = </a:t>
            </a:r>
            <a:r>
              <a:rPr lang="en-US" sz="2000" b="1" dirty="0" smtClean="0"/>
              <a:t>119</a:t>
            </a:r>
            <a:r>
              <a:rPr lang="en-US" sz="2000" b="1" dirty="0" smtClean="0"/>
              <a:t>,45 </a:t>
            </a:r>
            <a:r>
              <a:rPr lang="en-US" sz="2000" b="1" dirty="0" smtClean="0"/>
              <a:t>MIL LEI </a:t>
            </a:r>
          </a:p>
          <a:p>
            <a:r>
              <a:rPr lang="en-US" sz="2000" b="1" dirty="0" smtClean="0"/>
              <a:t>6 - IN PROCEDURA DE ACHIZITIE</a:t>
            </a:r>
          </a:p>
          <a:p>
            <a:r>
              <a:rPr lang="en-US" sz="2000" b="1" dirty="0" smtClean="0"/>
              <a:t>30 –PIF 2020 SI ANII ULTERIORI </a:t>
            </a:r>
            <a:endParaRPr lang="ro-RO" sz="2000" b="1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33C21F3-95A1-4FBE-8BBB-56CC63F43CA9}"/>
              </a:ext>
            </a:extLst>
          </p:cNvPr>
          <p:cNvSpPr/>
          <p:nvPr/>
        </p:nvSpPr>
        <p:spPr>
          <a:xfrm>
            <a:off x="4512742" y="3456709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="" xmlns:a16="http://schemas.microsoft.com/office/drawing/2014/main" id="{C9DF3D55-E384-48DC-83F1-3049EDB9D7E5}"/>
              </a:ext>
            </a:extLst>
          </p:cNvPr>
          <p:cNvSpPr txBox="1"/>
          <p:nvPr/>
        </p:nvSpPr>
        <p:spPr>
          <a:xfrm>
            <a:off x="4572000" y="3505200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3</a:t>
            </a:r>
            <a:endParaRPr lang="en-US" sz="1000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1653D8D-2762-47C4-BFC9-FF825358EA62}"/>
              </a:ext>
            </a:extLst>
          </p:cNvPr>
          <p:cNvSpPr/>
          <p:nvPr/>
        </p:nvSpPr>
        <p:spPr>
          <a:xfrm>
            <a:off x="2438400" y="52730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="" xmlns:a16="http://schemas.microsoft.com/office/drawing/2014/main" id="{E4CD6F5D-2975-4D6A-B447-19F67C2F2CAB}"/>
              </a:ext>
            </a:extLst>
          </p:cNvPr>
          <p:cNvSpPr txBox="1"/>
          <p:nvPr/>
        </p:nvSpPr>
        <p:spPr>
          <a:xfrm>
            <a:off x="2438400" y="53215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46</a:t>
            </a:r>
            <a:endParaRPr lang="en-US" sz="1000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346F0A1-0C1F-4958-B5A5-D6AD364DDE5F}"/>
              </a:ext>
            </a:extLst>
          </p:cNvPr>
          <p:cNvSpPr/>
          <p:nvPr/>
        </p:nvSpPr>
        <p:spPr>
          <a:xfrm>
            <a:off x="2757000" y="67208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="" xmlns:a16="http://schemas.microsoft.com/office/drawing/2014/main" id="{4D8B00DC-56C5-4CEA-9868-EC6D2109F4F6}"/>
              </a:ext>
            </a:extLst>
          </p:cNvPr>
          <p:cNvSpPr txBox="1"/>
          <p:nvPr/>
        </p:nvSpPr>
        <p:spPr>
          <a:xfrm>
            <a:off x="2757000" y="67693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47</a:t>
            </a:r>
            <a:endParaRPr lang="en-US" sz="1000" b="1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8273653-9CC1-43B0-A0DD-3822FF441A3E}"/>
              </a:ext>
            </a:extLst>
          </p:cNvPr>
          <p:cNvSpPr/>
          <p:nvPr/>
        </p:nvSpPr>
        <p:spPr>
          <a:xfrm>
            <a:off x="10758000" y="77114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15" name="CasetăText 14">
            <a:extLst>
              <a:ext uri="{FF2B5EF4-FFF2-40B4-BE49-F238E27FC236}">
                <a16:creationId xmlns="" xmlns:a16="http://schemas.microsoft.com/office/drawing/2014/main" id="{AD0D760B-1376-4AE9-AAB7-241B9AC5D964}"/>
              </a:ext>
            </a:extLst>
          </p:cNvPr>
          <p:cNvSpPr txBox="1"/>
          <p:nvPr/>
        </p:nvSpPr>
        <p:spPr>
          <a:xfrm>
            <a:off x="10758000" y="7759931"/>
            <a:ext cx="4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104</a:t>
            </a:r>
            <a:endParaRPr lang="en-US" sz="1000" b="1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2327DB6-898F-4EF5-9650-ED1B575ED122}"/>
              </a:ext>
            </a:extLst>
          </p:cNvPr>
          <p:cNvSpPr/>
          <p:nvPr/>
        </p:nvSpPr>
        <p:spPr>
          <a:xfrm>
            <a:off x="10758000" y="67818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17" name="CasetăText 16">
            <a:extLst>
              <a:ext uri="{FF2B5EF4-FFF2-40B4-BE49-F238E27FC236}">
                <a16:creationId xmlns="" xmlns:a16="http://schemas.microsoft.com/office/drawing/2014/main" id="{C606C165-7328-47A7-B711-3AE22BAB3D0C}"/>
              </a:ext>
            </a:extLst>
          </p:cNvPr>
          <p:cNvSpPr txBox="1"/>
          <p:nvPr/>
        </p:nvSpPr>
        <p:spPr>
          <a:xfrm>
            <a:off x="10758000" y="6830291"/>
            <a:ext cx="4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107</a:t>
            </a:r>
            <a:endParaRPr lang="en-US" sz="1000" b="1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27034DB-5391-49FA-B9E2-1B88E9B6FABA}"/>
              </a:ext>
            </a:extLst>
          </p:cNvPr>
          <p:cNvSpPr/>
          <p:nvPr/>
        </p:nvSpPr>
        <p:spPr>
          <a:xfrm>
            <a:off x="10439400" y="67818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19" name="CasetăText 18">
            <a:extLst>
              <a:ext uri="{FF2B5EF4-FFF2-40B4-BE49-F238E27FC236}">
                <a16:creationId xmlns="" xmlns:a16="http://schemas.microsoft.com/office/drawing/2014/main" id="{051B080C-F4AA-415D-B0D2-75AE53090A14}"/>
              </a:ext>
            </a:extLst>
          </p:cNvPr>
          <p:cNvSpPr txBox="1"/>
          <p:nvPr/>
        </p:nvSpPr>
        <p:spPr>
          <a:xfrm>
            <a:off x="10439400" y="6830291"/>
            <a:ext cx="4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111</a:t>
            </a:r>
            <a:endParaRPr lang="en-US" sz="1000" b="1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923B360-2D90-44A7-BF1B-B6D260325B8B}"/>
              </a:ext>
            </a:extLst>
          </p:cNvPr>
          <p:cNvSpPr/>
          <p:nvPr/>
        </p:nvSpPr>
        <p:spPr>
          <a:xfrm>
            <a:off x="5562545" y="13716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21" name="CasetăText 20">
            <a:extLst>
              <a:ext uri="{FF2B5EF4-FFF2-40B4-BE49-F238E27FC236}">
                <a16:creationId xmlns="" xmlns:a16="http://schemas.microsoft.com/office/drawing/2014/main" id="{63ECB0B9-65F3-4FA9-B2B0-EC933111A003}"/>
              </a:ext>
            </a:extLst>
          </p:cNvPr>
          <p:cNvSpPr txBox="1"/>
          <p:nvPr/>
        </p:nvSpPr>
        <p:spPr>
          <a:xfrm>
            <a:off x="5562600" y="142009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16</a:t>
            </a:r>
            <a:endParaRPr lang="en-US" sz="1000" b="1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83E1A6AA-93CE-4606-9651-04EC5BCB2655}"/>
              </a:ext>
            </a:extLst>
          </p:cNvPr>
          <p:cNvSpPr/>
          <p:nvPr/>
        </p:nvSpPr>
        <p:spPr>
          <a:xfrm>
            <a:off x="2757000" y="38100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23" name="CasetăText 22">
            <a:extLst>
              <a:ext uri="{FF2B5EF4-FFF2-40B4-BE49-F238E27FC236}">
                <a16:creationId xmlns="" xmlns:a16="http://schemas.microsoft.com/office/drawing/2014/main" id="{66922BD8-0C7D-42F0-9DB7-B00F478B3FD6}"/>
              </a:ext>
            </a:extLst>
          </p:cNvPr>
          <p:cNvSpPr txBox="1"/>
          <p:nvPr/>
        </p:nvSpPr>
        <p:spPr>
          <a:xfrm>
            <a:off x="2757000" y="385849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30</a:t>
            </a:r>
            <a:endParaRPr lang="en-US" sz="1000" b="1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304BE6F-83FF-4C14-B1FC-E080EBDA2439}"/>
              </a:ext>
            </a:extLst>
          </p:cNvPr>
          <p:cNvSpPr/>
          <p:nvPr/>
        </p:nvSpPr>
        <p:spPr>
          <a:xfrm>
            <a:off x="3276600" y="42824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25" name="CasetăText 24">
            <a:extLst>
              <a:ext uri="{FF2B5EF4-FFF2-40B4-BE49-F238E27FC236}">
                <a16:creationId xmlns="" xmlns:a16="http://schemas.microsoft.com/office/drawing/2014/main" id="{9887DED9-BFE9-4739-AF45-F4EBC9B8A4B5}"/>
              </a:ext>
            </a:extLst>
          </p:cNvPr>
          <p:cNvSpPr txBox="1"/>
          <p:nvPr/>
        </p:nvSpPr>
        <p:spPr>
          <a:xfrm>
            <a:off x="3276600" y="43309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31</a:t>
            </a:r>
            <a:endParaRPr lang="en-US" sz="1000" b="1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729C11D-C021-4013-AA10-255F091A496F}"/>
              </a:ext>
            </a:extLst>
          </p:cNvPr>
          <p:cNvSpPr/>
          <p:nvPr/>
        </p:nvSpPr>
        <p:spPr>
          <a:xfrm>
            <a:off x="4343400" y="42062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27" name="CasetăText 26">
            <a:extLst>
              <a:ext uri="{FF2B5EF4-FFF2-40B4-BE49-F238E27FC236}">
                <a16:creationId xmlns="" xmlns:a16="http://schemas.microsoft.com/office/drawing/2014/main" id="{A53A46C8-AA29-4752-8A22-D3918D10B8DE}"/>
              </a:ext>
            </a:extLst>
          </p:cNvPr>
          <p:cNvSpPr txBox="1"/>
          <p:nvPr/>
        </p:nvSpPr>
        <p:spPr>
          <a:xfrm>
            <a:off x="4343400" y="42547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35</a:t>
            </a:r>
            <a:endParaRPr lang="en-US" sz="1000" b="1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E673AC4-C8B5-4956-977D-AFA228217F7E}"/>
              </a:ext>
            </a:extLst>
          </p:cNvPr>
          <p:cNvSpPr/>
          <p:nvPr/>
        </p:nvSpPr>
        <p:spPr>
          <a:xfrm>
            <a:off x="3886200" y="44348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29" name="CasetăText 28">
            <a:extLst>
              <a:ext uri="{FF2B5EF4-FFF2-40B4-BE49-F238E27FC236}">
                <a16:creationId xmlns="" xmlns:a16="http://schemas.microsoft.com/office/drawing/2014/main" id="{5AA4AA13-BA64-4086-AA19-CA452F7F5756}"/>
              </a:ext>
            </a:extLst>
          </p:cNvPr>
          <p:cNvSpPr txBox="1"/>
          <p:nvPr/>
        </p:nvSpPr>
        <p:spPr>
          <a:xfrm>
            <a:off x="3886200" y="44833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36</a:t>
            </a:r>
            <a:endParaRPr lang="en-US" sz="1000" b="1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B2FDAF1-64A5-4568-8110-9DD04C150F44}"/>
              </a:ext>
            </a:extLst>
          </p:cNvPr>
          <p:cNvSpPr/>
          <p:nvPr/>
        </p:nvSpPr>
        <p:spPr>
          <a:xfrm>
            <a:off x="3124200" y="46634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31" name="CasetăText 30">
            <a:extLst>
              <a:ext uri="{FF2B5EF4-FFF2-40B4-BE49-F238E27FC236}">
                <a16:creationId xmlns="" xmlns:a16="http://schemas.microsoft.com/office/drawing/2014/main" id="{4EEE48FA-6EEE-4063-8F51-EB9B2E937A67}"/>
              </a:ext>
            </a:extLst>
          </p:cNvPr>
          <p:cNvSpPr txBox="1"/>
          <p:nvPr/>
        </p:nvSpPr>
        <p:spPr>
          <a:xfrm>
            <a:off x="3124200" y="47119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37</a:t>
            </a:r>
            <a:endParaRPr lang="en-US" sz="1000" b="1" dirty="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8D6B9B65-E8F6-45B2-801D-6A81A762FE45}"/>
              </a:ext>
            </a:extLst>
          </p:cNvPr>
          <p:cNvSpPr/>
          <p:nvPr/>
        </p:nvSpPr>
        <p:spPr>
          <a:xfrm>
            <a:off x="4114800" y="39624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33" name="CasetăText 32">
            <a:extLst>
              <a:ext uri="{FF2B5EF4-FFF2-40B4-BE49-F238E27FC236}">
                <a16:creationId xmlns="" xmlns:a16="http://schemas.microsoft.com/office/drawing/2014/main" id="{2E3D4DAD-36FA-449A-9990-5113777BA6E0}"/>
              </a:ext>
            </a:extLst>
          </p:cNvPr>
          <p:cNvSpPr txBox="1"/>
          <p:nvPr/>
        </p:nvSpPr>
        <p:spPr>
          <a:xfrm>
            <a:off x="4174003" y="401089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D</a:t>
            </a:r>
            <a:endParaRPr lang="en-US" sz="1000" b="1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2AC39F76-5277-40AB-B268-15D1E5F8A47D}"/>
              </a:ext>
            </a:extLst>
          </p:cNvPr>
          <p:cNvSpPr/>
          <p:nvPr/>
        </p:nvSpPr>
        <p:spPr>
          <a:xfrm>
            <a:off x="6567000" y="55778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35" name="CasetăText 34">
            <a:extLst>
              <a:ext uri="{FF2B5EF4-FFF2-40B4-BE49-F238E27FC236}">
                <a16:creationId xmlns="" xmlns:a16="http://schemas.microsoft.com/office/drawing/2014/main" id="{F22193BB-1566-4DEE-99CF-D759565B13ED}"/>
              </a:ext>
            </a:extLst>
          </p:cNvPr>
          <p:cNvSpPr txBox="1"/>
          <p:nvPr/>
        </p:nvSpPr>
        <p:spPr>
          <a:xfrm>
            <a:off x="6567000" y="56263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62</a:t>
            </a:r>
            <a:endParaRPr lang="en-US" sz="1000" b="1" dirty="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80873F5-6542-4CC1-955D-A5D113CC33AF}"/>
              </a:ext>
            </a:extLst>
          </p:cNvPr>
          <p:cNvSpPr/>
          <p:nvPr/>
        </p:nvSpPr>
        <p:spPr>
          <a:xfrm>
            <a:off x="7315200" y="51968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37" name="CasetăText 36">
            <a:extLst>
              <a:ext uri="{FF2B5EF4-FFF2-40B4-BE49-F238E27FC236}">
                <a16:creationId xmlns="" xmlns:a16="http://schemas.microsoft.com/office/drawing/2014/main" id="{F7FDDCCA-B420-4B43-AB4D-6B04D57F098F}"/>
              </a:ext>
            </a:extLst>
          </p:cNvPr>
          <p:cNvSpPr txBox="1"/>
          <p:nvPr/>
        </p:nvSpPr>
        <p:spPr>
          <a:xfrm>
            <a:off x="7374403" y="52453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I</a:t>
            </a:r>
            <a:endParaRPr lang="en-US" sz="1000" b="1" dirty="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8961A1BC-CA46-45A0-BA57-B30987E223C8}"/>
              </a:ext>
            </a:extLst>
          </p:cNvPr>
          <p:cNvSpPr/>
          <p:nvPr/>
        </p:nvSpPr>
        <p:spPr>
          <a:xfrm>
            <a:off x="7620000" y="71628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39" name="CasetăText 38">
            <a:extLst>
              <a:ext uri="{FF2B5EF4-FFF2-40B4-BE49-F238E27FC236}">
                <a16:creationId xmlns="" xmlns:a16="http://schemas.microsoft.com/office/drawing/2014/main" id="{1CBD73A2-BBC7-4B59-81D6-0671A2B4C866}"/>
              </a:ext>
            </a:extLst>
          </p:cNvPr>
          <p:cNvSpPr txBox="1"/>
          <p:nvPr/>
        </p:nvSpPr>
        <p:spPr>
          <a:xfrm>
            <a:off x="7620000" y="721129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69</a:t>
            </a:r>
            <a:endParaRPr lang="en-US" sz="1000" b="1" dirty="0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F4503E09-2C74-4D83-8784-305F43D240C1}"/>
              </a:ext>
            </a:extLst>
          </p:cNvPr>
          <p:cNvSpPr/>
          <p:nvPr/>
        </p:nvSpPr>
        <p:spPr>
          <a:xfrm>
            <a:off x="6248400" y="67970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41" name="CasetăText 40">
            <a:extLst>
              <a:ext uri="{FF2B5EF4-FFF2-40B4-BE49-F238E27FC236}">
                <a16:creationId xmlns="" xmlns:a16="http://schemas.microsoft.com/office/drawing/2014/main" id="{6A3CD504-98DE-41B8-B001-73A4F75D107D}"/>
              </a:ext>
            </a:extLst>
          </p:cNvPr>
          <p:cNvSpPr txBox="1"/>
          <p:nvPr/>
        </p:nvSpPr>
        <p:spPr>
          <a:xfrm>
            <a:off x="6307603" y="68455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 smtClean="0"/>
              <a:t>2</a:t>
            </a:r>
            <a:r>
              <a:rPr lang="en-US" sz="1000" b="1" dirty="0" smtClean="0"/>
              <a:t>b</a:t>
            </a:r>
            <a:endParaRPr lang="en-US" sz="1000" b="1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0BD4E19-BBC0-4915-B6EF-D1FD276A1315}"/>
              </a:ext>
            </a:extLst>
          </p:cNvPr>
          <p:cNvSpPr/>
          <p:nvPr/>
        </p:nvSpPr>
        <p:spPr>
          <a:xfrm>
            <a:off x="9677400" y="57150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43" name="CasetăText 42">
            <a:extLst>
              <a:ext uri="{FF2B5EF4-FFF2-40B4-BE49-F238E27FC236}">
                <a16:creationId xmlns="" xmlns:a16="http://schemas.microsoft.com/office/drawing/2014/main" id="{3551FD23-7BC3-49E5-802A-13A14B84441A}"/>
              </a:ext>
            </a:extLst>
          </p:cNvPr>
          <p:cNvSpPr txBox="1"/>
          <p:nvPr/>
        </p:nvSpPr>
        <p:spPr>
          <a:xfrm>
            <a:off x="9753600" y="5763491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a</a:t>
            </a:r>
            <a:endParaRPr lang="en-US" sz="1000" b="1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417FD909-85F1-4583-AC53-D711F2050774}"/>
              </a:ext>
            </a:extLst>
          </p:cNvPr>
          <p:cNvSpPr/>
          <p:nvPr/>
        </p:nvSpPr>
        <p:spPr>
          <a:xfrm>
            <a:off x="8243400" y="56388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45" name="CasetăText 44">
            <a:extLst>
              <a:ext uri="{FF2B5EF4-FFF2-40B4-BE49-F238E27FC236}">
                <a16:creationId xmlns="" xmlns:a16="http://schemas.microsoft.com/office/drawing/2014/main" id="{C91A7BE1-2D21-417E-9E59-74674E0E9DAB}"/>
              </a:ext>
            </a:extLst>
          </p:cNvPr>
          <p:cNvSpPr txBox="1"/>
          <p:nvPr/>
        </p:nvSpPr>
        <p:spPr>
          <a:xfrm>
            <a:off x="8288803" y="568729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c</a:t>
            </a:r>
            <a:endParaRPr lang="en-US" sz="1000" b="1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1B07C7CF-A157-433F-B907-CCEB8E2814C6}"/>
              </a:ext>
            </a:extLst>
          </p:cNvPr>
          <p:cNvSpPr/>
          <p:nvPr/>
        </p:nvSpPr>
        <p:spPr>
          <a:xfrm>
            <a:off x="8472000" y="60350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50" name="CasetăText 49">
            <a:extLst>
              <a:ext uri="{FF2B5EF4-FFF2-40B4-BE49-F238E27FC236}">
                <a16:creationId xmlns="" xmlns:a16="http://schemas.microsoft.com/office/drawing/2014/main" id="{BD3895A5-9BBC-4F1B-817C-C129D5AD8C7B}"/>
              </a:ext>
            </a:extLst>
          </p:cNvPr>
          <p:cNvSpPr txBox="1"/>
          <p:nvPr/>
        </p:nvSpPr>
        <p:spPr>
          <a:xfrm>
            <a:off x="8517403" y="60835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d</a:t>
            </a:r>
            <a:endParaRPr lang="en-US" sz="1000" b="1" dirty="0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1A87E90-21A0-4CF0-A2C8-3CAD9CFC26E1}"/>
              </a:ext>
            </a:extLst>
          </p:cNvPr>
          <p:cNvSpPr/>
          <p:nvPr/>
        </p:nvSpPr>
        <p:spPr>
          <a:xfrm>
            <a:off x="8686800" y="41910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52" name="CasetăText 51">
            <a:extLst>
              <a:ext uri="{FF2B5EF4-FFF2-40B4-BE49-F238E27FC236}">
                <a16:creationId xmlns="" xmlns:a16="http://schemas.microsoft.com/office/drawing/2014/main" id="{57D52366-8715-4B74-B5BE-0986CD682655}"/>
              </a:ext>
            </a:extLst>
          </p:cNvPr>
          <p:cNvSpPr txBox="1"/>
          <p:nvPr/>
        </p:nvSpPr>
        <p:spPr>
          <a:xfrm>
            <a:off x="8686800" y="4239491"/>
            <a:ext cx="4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83</a:t>
            </a:r>
            <a:endParaRPr lang="en-US" sz="1000" b="1" dirty="0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75D6C64B-4DBD-464C-967D-3B136B57A3E6}"/>
              </a:ext>
            </a:extLst>
          </p:cNvPr>
          <p:cNvSpPr/>
          <p:nvPr/>
        </p:nvSpPr>
        <p:spPr>
          <a:xfrm>
            <a:off x="8534400" y="28956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54" name="CasetăText 53">
            <a:extLst>
              <a:ext uri="{FF2B5EF4-FFF2-40B4-BE49-F238E27FC236}">
                <a16:creationId xmlns="" xmlns:a16="http://schemas.microsoft.com/office/drawing/2014/main" id="{C392F8D0-3CA2-449A-824E-3FA4E6935B2A}"/>
              </a:ext>
            </a:extLst>
          </p:cNvPr>
          <p:cNvSpPr txBox="1"/>
          <p:nvPr/>
        </p:nvSpPr>
        <p:spPr>
          <a:xfrm>
            <a:off x="8534400" y="2944091"/>
            <a:ext cx="4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90</a:t>
            </a:r>
            <a:endParaRPr lang="en-US" sz="1000" b="1" dirty="0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0944744D-33BA-4902-BCA6-1B61CD1727E1}"/>
              </a:ext>
            </a:extLst>
          </p:cNvPr>
          <p:cNvSpPr/>
          <p:nvPr/>
        </p:nvSpPr>
        <p:spPr>
          <a:xfrm>
            <a:off x="9234000" y="51816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56" name="CasetăText 55">
            <a:extLst>
              <a:ext uri="{FF2B5EF4-FFF2-40B4-BE49-F238E27FC236}">
                <a16:creationId xmlns="" xmlns:a16="http://schemas.microsoft.com/office/drawing/2014/main" id="{E3A4B878-F777-473D-95E5-6849A61BBDCA}"/>
              </a:ext>
            </a:extLst>
          </p:cNvPr>
          <p:cNvSpPr txBox="1"/>
          <p:nvPr/>
        </p:nvSpPr>
        <p:spPr>
          <a:xfrm>
            <a:off x="9234000" y="5230091"/>
            <a:ext cx="4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92</a:t>
            </a:r>
            <a:endParaRPr lang="en-US" sz="1000" b="1" dirty="0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5A81E1F9-9BB3-4D8F-8215-06AC4AD765E0}"/>
              </a:ext>
            </a:extLst>
          </p:cNvPr>
          <p:cNvSpPr/>
          <p:nvPr/>
        </p:nvSpPr>
        <p:spPr>
          <a:xfrm>
            <a:off x="8763000" y="11430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58" name="CasetăText 57">
            <a:extLst>
              <a:ext uri="{FF2B5EF4-FFF2-40B4-BE49-F238E27FC236}">
                <a16:creationId xmlns="" xmlns:a16="http://schemas.microsoft.com/office/drawing/2014/main" id="{655A9A8E-4FFB-42F8-B5C2-68AC34BF5525}"/>
              </a:ext>
            </a:extLst>
          </p:cNvPr>
          <p:cNvSpPr txBox="1"/>
          <p:nvPr/>
        </p:nvSpPr>
        <p:spPr>
          <a:xfrm>
            <a:off x="8763000" y="1191491"/>
            <a:ext cx="4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112</a:t>
            </a:r>
            <a:endParaRPr lang="en-US" sz="1000" b="1" dirty="0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47AE6E9C-287A-48B8-8CF4-9C004B1ED350}"/>
              </a:ext>
            </a:extLst>
          </p:cNvPr>
          <p:cNvSpPr/>
          <p:nvPr/>
        </p:nvSpPr>
        <p:spPr>
          <a:xfrm>
            <a:off x="2895600" y="2286000"/>
            <a:ext cx="36720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60" name="CasetăText 59">
            <a:extLst>
              <a:ext uri="{FF2B5EF4-FFF2-40B4-BE49-F238E27FC236}">
                <a16:creationId xmlns="" xmlns:a16="http://schemas.microsoft.com/office/drawing/2014/main" id="{531D9BBE-AAE4-4BDE-BBB9-BB2997344131}"/>
              </a:ext>
            </a:extLst>
          </p:cNvPr>
          <p:cNvSpPr txBox="1"/>
          <p:nvPr/>
        </p:nvSpPr>
        <p:spPr>
          <a:xfrm>
            <a:off x="2895600" y="2334491"/>
            <a:ext cx="38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31a</a:t>
            </a:r>
            <a:endParaRPr lang="en-US" sz="1000" b="1" dirty="0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34501B11-9A6E-4F91-8B3D-24A0C564D9C4}"/>
              </a:ext>
            </a:extLst>
          </p:cNvPr>
          <p:cNvSpPr/>
          <p:nvPr/>
        </p:nvSpPr>
        <p:spPr>
          <a:xfrm>
            <a:off x="6248345" y="3124200"/>
            <a:ext cx="36720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62" name="CasetăText 61">
            <a:extLst>
              <a:ext uri="{FF2B5EF4-FFF2-40B4-BE49-F238E27FC236}">
                <a16:creationId xmlns="" xmlns:a16="http://schemas.microsoft.com/office/drawing/2014/main" id="{100218F7-333D-4B3B-B906-0AFD03DA0DF6}"/>
              </a:ext>
            </a:extLst>
          </p:cNvPr>
          <p:cNvSpPr txBox="1"/>
          <p:nvPr/>
        </p:nvSpPr>
        <p:spPr>
          <a:xfrm>
            <a:off x="6248345" y="3172691"/>
            <a:ext cx="38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39</a:t>
            </a:r>
            <a:endParaRPr lang="en-US" sz="1000" b="1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2E75D082-7C75-4259-BBCD-4F7B2E2B8351}"/>
              </a:ext>
            </a:extLst>
          </p:cNvPr>
          <p:cNvSpPr/>
          <p:nvPr/>
        </p:nvSpPr>
        <p:spPr>
          <a:xfrm>
            <a:off x="4953000" y="6187440"/>
            <a:ext cx="36720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64" name="CasetăText 63">
            <a:extLst>
              <a:ext uri="{FF2B5EF4-FFF2-40B4-BE49-F238E27FC236}">
                <a16:creationId xmlns="" xmlns:a16="http://schemas.microsoft.com/office/drawing/2014/main" id="{ACC9436E-1CD3-4392-B20B-6DEAD91D51A6}"/>
              </a:ext>
            </a:extLst>
          </p:cNvPr>
          <p:cNvSpPr txBox="1"/>
          <p:nvPr/>
        </p:nvSpPr>
        <p:spPr>
          <a:xfrm>
            <a:off x="5012203" y="623593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F</a:t>
            </a:r>
            <a:endParaRPr lang="en-US" sz="1000" b="1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1C7EB57-B6FF-4086-A893-8F0E365E3CA8}"/>
              </a:ext>
            </a:extLst>
          </p:cNvPr>
          <p:cNvSpPr/>
          <p:nvPr/>
        </p:nvSpPr>
        <p:spPr>
          <a:xfrm>
            <a:off x="6948000" y="5334000"/>
            <a:ext cx="36720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66" name="CasetăText 65">
            <a:extLst>
              <a:ext uri="{FF2B5EF4-FFF2-40B4-BE49-F238E27FC236}">
                <a16:creationId xmlns="" xmlns:a16="http://schemas.microsoft.com/office/drawing/2014/main" id="{7A85DA64-2312-4612-A92C-887A2BDCA9A5}"/>
              </a:ext>
            </a:extLst>
          </p:cNvPr>
          <p:cNvSpPr txBox="1"/>
          <p:nvPr/>
        </p:nvSpPr>
        <p:spPr>
          <a:xfrm>
            <a:off x="6993403" y="538249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H</a:t>
            </a:r>
            <a:endParaRPr lang="en-US" sz="1000" b="1" dirty="0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29ED322-02A2-4D1C-9E0D-0F53562208D2}"/>
              </a:ext>
            </a:extLst>
          </p:cNvPr>
          <p:cNvSpPr/>
          <p:nvPr/>
        </p:nvSpPr>
        <p:spPr>
          <a:xfrm>
            <a:off x="8763000" y="5791200"/>
            <a:ext cx="36720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68" name="CasetăText 67">
            <a:extLst>
              <a:ext uri="{FF2B5EF4-FFF2-40B4-BE49-F238E27FC236}">
                <a16:creationId xmlns="" xmlns:a16="http://schemas.microsoft.com/office/drawing/2014/main" id="{861765F1-0C24-43CE-8737-90BFECADD531}"/>
              </a:ext>
            </a:extLst>
          </p:cNvPr>
          <p:cNvSpPr txBox="1"/>
          <p:nvPr/>
        </p:nvSpPr>
        <p:spPr>
          <a:xfrm>
            <a:off x="8808403" y="5839691"/>
            <a:ext cx="3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85</a:t>
            </a:r>
            <a:endParaRPr lang="en-US" sz="1000" b="1" dirty="0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AF21C782-7DAC-48B1-9378-043211CF2079}"/>
              </a:ext>
            </a:extLst>
          </p:cNvPr>
          <p:cNvSpPr/>
          <p:nvPr/>
        </p:nvSpPr>
        <p:spPr>
          <a:xfrm>
            <a:off x="9843600" y="3429000"/>
            <a:ext cx="36720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70" name="CasetăText 69">
            <a:extLst>
              <a:ext uri="{FF2B5EF4-FFF2-40B4-BE49-F238E27FC236}">
                <a16:creationId xmlns="" xmlns:a16="http://schemas.microsoft.com/office/drawing/2014/main" id="{21AB2E15-C460-47EC-82FA-509BD5A0F739}"/>
              </a:ext>
            </a:extLst>
          </p:cNvPr>
          <p:cNvSpPr txBox="1"/>
          <p:nvPr/>
        </p:nvSpPr>
        <p:spPr>
          <a:xfrm>
            <a:off x="9843600" y="3477491"/>
            <a:ext cx="4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93</a:t>
            </a:r>
            <a:endParaRPr lang="en-US" sz="1000" b="1" dirty="0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E817BB9-EB7D-4CF5-9D5E-EB377CEACDA5}"/>
              </a:ext>
            </a:extLst>
          </p:cNvPr>
          <p:cNvSpPr/>
          <p:nvPr/>
        </p:nvSpPr>
        <p:spPr>
          <a:xfrm>
            <a:off x="10527906" y="174331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73" name="CasetăText 72">
            <a:extLst>
              <a:ext uri="{FF2B5EF4-FFF2-40B4-BE49-F238E27FC236}">
                <a16:creationId xmlns="" xmlns:a16="http://schemas.microsoft.com/office/drawing/2014/main" id="{93E24437-051E-47AF-875F-412626B469A3}"/>
              </a:ext>
            </a:extLst>
          </p:cNvPr>
          <p:cNvSpPr txBox="1"/>
          <p:nvPr/>
        </p:nvSpPr>
        <p:spPr>
          <a:xfrm>
            <a:off x="10876822" y="1682569"/>
            <a:ext cx="1152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În procedură </a:t>
            </a:r>
          </a:p>
          <a:p>
            <a:r>
              <a:rPr lang="ro-RO" sz="1400" dirty="0"/>
              <a:t>de achiziție</a:t>
            </a:r>
            <a:endParaRPr lang="en-US" sz="1400" dirty="0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0FD40D36-6612-441E-9A38-46E601791574}"/>
              </a:ext>
            </a:extLst>
          </p:cNvPr>
          <p:cNvSpPr/>
          <p:nvPr/>
        </p:nvSpPr>
        <p:spPr>
          <a:xfrm>
            <a:off x="4343400" y="18440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76" name="CasetăText 75">
            <a:extLst>
              <a:ext uri="{FF2B5EF4-FFF2-40B4-BE49-F238E27FC236}">
                <a16:creationId xmlns="" xmlns:a16="http://schemas.microsoft.com/office/drawing/2014/main" id="{348E4343-FCAF-474B-A520-19D552B70A1B}"/>
              </a:ext>
            </a:extLst>
          </p:cNvPr>
          <p:cNvSpPr txBox="1"/>
          <p:nvPr/>
        </p:nvSpPr>
        <p:spPr>
          <a:xfrm>
            <a:off x="4343455" y="1892531"/>
            <a:ext cx="367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A3</a:t>
            </a:r>
            <a:endParaRPr lang="en-US" sz="1000" b="1" dirty="0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F704ED2-1740-459F-9C11-5E53781F5507}"/>
              </a:ext>
            </a:extLst>
          </p:cNvPr>
          <p:cNvSpPr/>
          <p:nvPr/>
        </p:nvSpPr>
        <p:spPr>
          <a:xfrm>
            <a:off x="3519000" y="42062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78" name="CasetăText 77">
            <a:extLst>
              <a:ext uri="{FF2B5EF4-FFF2-40B4-BE49-F238E27FC236}">
                <a16:creationId xmlns="" xmlns:a16="http://schemas.microsoft.com/office/drawing/2014/main" id="{B4910BC0-C1DF-44D8-91F4-8916CEBB4EBA}"/>
              </a:ext>
            </a:extLst>
          </p:cNvPr>
          <p:cNvSpPr txBox="1"/>
          <p:nvPr/>
        </p:nvSpPr>
        <p:spPr>
          <a:xfrm>
            <a:off x="3519055" y="4254731"/>
            <a:ext cx="367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A1</a:t>
            </a:r>
            <a:endParaRPr lang="en-US" sz="1000" b="1" dirty="0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B1682094-33F3-43E7-A5AA-38DAF80E4BAF}"/>
              </a:ext>
            </a:extLst>
          </p:cNvPr>
          <p:cNvSpPr/>
          <p:nvPr/>
        </p:nvSpPr>
        <p:spPr>
          <a:xfrm>
            <a:off x="5957400" y="37338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80" name="CasetăText 79">
            <a:extLst>
              <a:ext uri="{FF2B5EF4-FFF2-40B4-BE49-F238E27FC236}">
                <a16:creationId xmlns="" xmlns:a16="http://schemas.microsoft.com/office/drawing/2014/main" id="{BB209585-4CEB-4D3E-9018-9CA6B3C819C0}"/>
              </a:ext>
            </a:extLst>
          </p:cNvPr>
          <p:cNvSpPr txBox="1"/>
          <p:nvPr/>
        </p:nvSpPr>
        <p:spPr>
          <a:xfrm>
            <a:off x="5957455" y="3782291"/>
            <a:ext cx="367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A6</a:t>
            </a:r>
            <a:endParaRPr lang="en-US" sz="1000" b="1" dirty="0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0BF17835-F2B7-4E12-B9DB-35F95F9A3C1A}"/>
              </a:ext>
            </a:extLst>
          </p:cNvPr>
          <p:cNvSpPr/>
          <p:nvPr/>
        </p:nvSpPr>
        <p:spPr>
          <a:xfrm>
            <a:off x="2680800" y="50292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82" name="CasetăText 81">
            <a:extLst>
              <a:ext uri="{FF2B5EF4-FFF2-40B4-BE49-F238E27FC236}">
                <a16:creationId xmlns="" xmlns:a16="http://schemas.microsoft.com/office/drawing/2014/main" id="{462B4957-C665-435E-81B2-C674F3590808}"/>
              </a:ext>
            </a:extLst>
          </p:cNvPr>
          <p:cNvSpPr txBox="1"/>
          <p:nvPr/>
        </p:nvSpPr>
        <p:spPr>
          <a:xfrm>
            <a:off x="2680855" y="5077691"/>
            <a:ext cx="367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A5</a:t>
            </a:r>
            <a:endParaRPr lang="en-US" sz="1000" b="1" dirty="0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5170FA81-3957-4DCD-B6E2-2FE8A2AC65DB}"/>
              </a:ext>
            </a:extLst>
          </p:cNvPr>
          <p:cNvSpPr/>
          <p:nvPr/>
        </p:nvSpPr>
        <p:spPr>
          <a:xfrm>
            <a:off x="10910400" y="800100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84" name="CasetăText 83">
            <a:extLst>
              <a:ext uri="{FF2B5EF4-FFF2-40B4-BE49-F238E27FC236}">
                <a16:creationId xmlns="" xmlns:a16="http://schemas.microsoft.com/office/drawing/2014/main" id="{67672FF1-C6D7-4B08-9A2E-A7138785101B}"/>
              </a:ext>
            </a:extLst>
          </p:cNvPr>
          <p:cNvSpPr txBox="1"/>
          <p:nvPr/>
        </p:nvSpPr>
        <p:spPr>
          <a:xfrm>
            <a:off x="10910455" y="8049491"/>
            <a:ext cx="367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A4</a:t>
            </a:r>
            <a:endParaRPr lang="en-US" sz="1000" b="1" dirty="0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8B127604-06C6-4F53-B42B-A3DB00710B49}"/>
              </a:ext>
            </a:extLst>
          </p:cNvPr>
          <p:cNvSpPr/>
          <p:nvPr/>
        </p:nvSpPr>
        <p:spPr>
          <a:xfrm>
            <a:off x="10527906" y="1268318"/>
            <a:ext cx="36576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86" name="CasetăText 85">
            <a:extLst>
              <a:ext uri="{FF2B5EF4-FFF2-40B4-BE49-F238E27FC236}">
                <a16:creationId xmlns="" xmlns:a16="http://schemas.microsoft.com/office/drawing/2014/main" id="{E4A61793-62E9-4E87-9A9C-F6B3CBC57297}"/>
              </a:ext>
            </a:extLst>
          </p:cNvPr>
          <p:cNvSpPr txBox="1"/>
          <p:nvPr/>
        </p:nvSpPr>
        <p:spPr>
          <a:xfrm>
            <a:off x="10876822" y="1279892"/>
            <a:ext cx="1894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PIF </a:t>
            </a:r>
            <a:r>
              <a:rPr lang="ro-RO" sz="1400" dirty="0" smtClean="0"/>
              <a:t>2020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anii</a:t>
            </a:r>
            <a:r>
              <a:rPr lang="en-US" sz="1400" dirty="0" smtClean="0"/>
              <a:t> </a:t>
            </a:r>
            <a:r>
              <a:rPr lang="en-US" sz="1400" dirty="0" err="1" smtClean="0"/>
              <a:t>ulteriori</a:t>
            </a:r>
            <a:endParaRPr lang="en-US" sz="1400" dirty="0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0FD40D36-6612-441E-9A38-46E601791574}"/>
              </a:ext>
            </a:extLst>
          </p:cNvPr>
          <p:cNvSpPr/>
          <p:nvPr/>
        </p:nvSpPr>
        <p:spPr>
          <a:xfrm>
            <a:off x="8776800" y="2072640"/>
            <a:ext cx="367200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800" b="1" dirty="0">
              <a:solidFill>
                <a:schemeClr val="tx1"/>
              </a:solidFill>
            </a:endParaRPr>
          </a:p>
        </p:txBody>
      </p:sp>
      <p:sp>
        <p:nvSpPr>
          <p:cNvPr id="88" name="CasetăText 87">
            <a:extLst>
              <a:ext uri="{FF2B5EF4-FFF2-40B4-BE49-F238E27FC236}">
                <a16:creationId xmlns="" xmlns:a16="http://schemas.microsoft.com/office/drawing/2014/main" id="{348E4343-FCAF-474B-A520-19D552B70A1B}"/>
              </a:ext>
            </a:extLst>
          </p:cNvPr>
          <p:cNvSpPr txBox="1"/>
          <p:nvPr/>
        </p:nvSpPr>
        <p:spPr>
          <a:xfrm>
            <a:off x="8776855" y="2121131"/>
            <a:ext cx="367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 smtClean="0"/>
              <a:t>A</a:t>
            </a:r>
            <a:r>
              <a:rPr lang="en-US" sz="1000" b="1" dirty="0" smtClean="0"/>
              <a:t>2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4184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609600"/>
            <a:ext cx="10937983" cy="8534400"/>
            <a:chOff x="381001" y="200429"/>
            <a:chExt cx="11963398" cy="9095982"/>
          </a:xfrm>
        </p:grpSpPr>
        <p:pic>
          <p:nvPicPr>
            <p:cNvPr id="4" name="I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762002"/>
              <a:ext cx="11963398" cy="8534409"/>
            </a:xfrm>
            <a:prstGeom prst="rect">
              <a:avLst/>
            </a:prstGeom>
          </p:spPr>
        </p:pic>
        <p:sp>
          <p:nvSpPr>
            <p:cNvPr id="6" name="CasetăText 5"/>
            <p:cNvSpPr txBox="1"/>
            <p:nvPr/>
          </p:nvSpPr>
          <p:spPr>
            <a:xfrm>
              <a:off x="611757" y="200429"/>
              <a:ext cx="11121654" cy="1339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/>
                <a:t>Lucr</a:t>
              </a:r>
              <a:r>
                <a:rPr lang="ro-RO" sz="1800" b="1" dirty="0" err="1"/>
                <a:t>ări</a:t>
              </a:r>
              <a:r>
                <a:rPr lang="ro-RO" sz="1800" b="1" dirty="0"/>
                <a:t> în finanțare în 2019 cu sursă de la bugetul de stat și fonduri rambursabile </a:t>
              </a:r>
              <a:r>
                <a:rPr lang="ro-RO" sz="1800" b="1" dirty="0" smtClean="0"/>
                <a:t>BDCE</a:t>
              </a:r>
              <a:r>
                <a:rPr lang="en-US" sz="1800" b="1" dirty="0" smtClean="0"/>
                <a:t> </a:t>
              </a:r>
            </a:p>
            <a:p>
              <a:r>
                <a:rPr lang="en-US" sz="1800" b="1" dirty="0" smtClean="0"/>
                <a:t>TOTAL OBIECTIVE 11  VALOARE 23 MIL LEI</a:t>
              </a:r>
            </a:p>
            <a:p>
              <a:r>
                <a:rPr lang="en-US" sz="1800" b="1" dirty="0" smtClean="0"/>
                <a:t>1-PIF 2019</a:t>
              </a:r>
            </a:p>
            <a:p>
              <a:r>
                <a:rPr lang="en-US" sz="1800" b="1" dirty="0" smtClean="0"/>
                <a:t>10-PIF 2020 SI 2021</a:t>
              </a:r>
              <a:endParaRPr lang="ro-RO" sz="1800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724401" y="1536703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023363" y="3352805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21349" y="1728633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113186" y="1223792"/>
              <a:ext cx="365760" cy="36576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660141" y="3962406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227642" y="3136903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419601" y="7881629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696201" y="5410207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153399" y="1938023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CasetăText 1">
              <a:extLst>
                <a:ext uri="{FF2B5EF4-FFF2-40B4-BE49-F238E27FC236}">
                  <a16:creationId xmlns="" xmlns:a16="http://schemas.microsoft.com/office/drawing/2014/main" id="{D1CEAE8F-AB98-433E-A7EF-D8CF1BBFE0C9}"/>
                </a:ext>
              </a:extLst>
            </p:cNvPr>
            <p:cNvSpPr txBox="1"/>
            <p:nvPr/>
          </p:nvSpPr>
          <p:spPr>
            <a:xfrm>
              <a:off x="4724400" y="1605521"/>
              <a:ext cx="36576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/>
                <a:t>A1</a:t>
              </a:r>
              <a:endParaRPr lang="en-US" sz="1000" b="1" dirty="0"/>
            </a:p>
          </p:txBody>
        </p:sp>
        <p:sp>
          <p:nvSpPr>
            <p:cNvPr id="15" name="CasetăText 14">
              <a:extLst>
                <a:ext uri="{FF2B5EF4-FFF2-40B4-BE49-F238E27FC236}">
                  <a16:creationId xmlns="" xmlns:a16="http://schemas.microsoft.com/office/drawing/2014/main" id="{0471FC63-4A7F-47CB-B417-7C6DFDF2D3AC}"/>
                </a:ext>
              </a:extLst>
            </p:cNvPr>
            <p:cNvSpPr txBox="1"/>
            <p:nvPr/>
          </p:nvSpPr>
          <p:spPr>
            <a:xfrm>
              <a:off x="4387851" y="1789593"/>
              <a:ext cx="26035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000" b="1" dirty="0" smtClean="0"/>
                <a:t>2</a:t>
              </a:r>
              <a:endParaRPr lang="en-US" sz="1000" b="1" dirty="0"/>
            </a:p>
          </p:txBody>
        </p:sp>
        <p:sp>
          <p:nvSpPr>
            <p:cNvPr id="24" name="CasetăText 23">
              <a:extLst>
                <a:ext uri="{FF2B5EF4-FFF2-40B4-BE49-F238E27FC236}">
                  <a16:creationId xmlns="" xmlns:a16="http://schemas.microsoft.com/office/drawing/2014/main" id="{D62AE24B-1CD2-425F-9E6A-A35724F5E1D2}"/>
                </a:ext>
              </a:extLst>
            </p:cNvPr>
            <p:cNvSpPr txBox="1"/>
            <p:nvPr/>
          </p:nvSpPr>
          <p:spPr>
            <a:xfrm>
              <a:off x="4185575" y="1290482"/>
              <a:ext cx="310226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1</a:t>
              </a:r>
            </a:p>
          </p:txBody>
        </p:sp>
        <p:sp>
          <p:nvSpPr>
            <p:cNvPr id="25" name="CasetăText 24">
              <a:extLst>
                <a:ext uri="{FF2B5EF4-FFF2-40B4-BE49-F238E27FC236}">
                  <a16:creationId xmlns="" xmlns:a16="http://schemas.microsoft.com/office/drawing/2014/main" id="{94532AD3-B328-4754-9243-7F58FA12231E}"/>
                </a:ext>
              </a:extLst>
            </p:cNvPr>
            <p:cNvSpPr txBox="1"/>
            <p:nvPr/>
          </p:nvSpPr>
          <p:spPr>
            <a:xfrm>
              <a:off x="4083052" y="3412574"/>
              <a:ext cx="26035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3</a:t>
              </a:r>
              <a:endParaRPr lang="en-US" sz="1000" b="1" dirty="0"/>
            </a:p>
          </p:txBody>
        </p:sp>
        <p:sp>
          <p:nvSpPr>
            <p:cNvPr id="26" name="CasetăText 25">
              <a:extLst>
                <a:ext uri="{FF2B5EF4-FFF2-40B4-BE49-F238E27FC236}">
                  <a16:creationId xmlns="" xmlns:a16="http://schemas.microsoft.com/office/drawing/2014/main" id="{74153EAA-213B-4919-822B-2D5F35DA7E59}"/>
                </a:ext>
              </a:extLst>
            </p:cNvPr>
            <p:cNvSpPr txBox="1"/>
            <p:nvPr/>
          </p:nvSpPr>
          <p:spPr>
            <a:xfrm>
              <a:off x="3702050" y="4022176"/>
              <a:ext cx="26035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4</a:t>
              </a:r>
            </a:p>
          </p:txBody>
        </p:sp>
        <p:sp>
          <p:nvSpPr>
            <p:cNvPr id="27" name="CasetăText 26">
              <a:extLst>
                <a:ext uri="{FF2B5EF4-FFF2-40B4-BE49-F238E27FC236}">
                  <a16:creationId xmlns="" xmlns:a16="http://schemas.microsoft.com/office/drawing/2014/main" id="{B4A6BF9E-5071-4907-89D6-0C16DEDAC850}"/>
                </a:ext>
              </a:extLst>
            </p:cNvPr>
            <p:cNvSpPr txBox="1"/>
            <p:nvPr/>
          </p:nvSpPr>
          <p:spPr>
            <a:xfrm>
              <a:off x="4511041" y="7941401"/>
              <a:ext cx="28956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6</a:t>
              </a:r>
            </a:p>
          </p:txBody>
        </p:sp>
        <p:sp>
          <p:nvSpPr>
            <p:cNvPr id="28" name="CasetăText 27">
              <a:extLst>
                <a:ext uri="{FF2B5EF4-FFF2-40B4-BE49-F238E27FC236}">
                  <a16:creationId xmlns="" xmlns:a16="http://schemas.microsoft.com/office/drawing/2014/main" id="{360792C2-390C-48F2-9ED6-A4BB8F0EDCAC}"/>
                </a:ext>
              </a:extLst>
            </p:cNvPr>
            <p:cNvSpPr txBox="1"/>
            <p:nvPr/>
          </p:nvSpPr>
          <p:spPr>
            <a:xfrm>
              <a:off x="7740649" y="5469977"/>
              <a:ext cx="26035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7</a:t>
              </a:r>
            </a:p>
          </p:txBody>
        </p:sp>
        <p:sp>
          <p:nvSpPr>
            <p:cNvPr id="29" name="CasetăText 28">
              <a:extLst>
                <a:ext uri="{FF2B5EF4-FFF2-40B4-BE49-F238E27FC236}">
                  <a16:creationId xmlns="" xmlns:a16="http://schemas.microsoft.com/office/drawing/2014/main" id="{DFB9854D-717E-49FA-ABEF-EDE3C11AE701}"/>
                </a:ext>
              </a:extLst>
            </p:cNvPr>
            <p:cNvSpPr txBox="1"/>
            <p:nvPr/>
          </p:nvSpPr>
          <p:spPr>
            <a:xfrm>
              <a:off x="8154231" y="1996604"/>
              <a:ext cx="38016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A2</a:t>
              </a:r>
              <a:endParaRPr lang="en-US" sz="1000" b="1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4C579EDA-929B-46F1-A444-D5E91D5263BF}"/>
                </a:ext>
              </a:extLst>
            </p:cNvPr>
            <p:cNvSpPr/>
            <p:nvPr/>
          </p:nvSpPr>
          <p:spPr>
            <a:xfrm>
              <a:off x="7371910" y="2460338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asetăText 32">
              <a:extLst>
                <a:ext uri="{FF2B5EF4-FFF2-40B4-BE49-F238E27FC236}">
                  <a16:creationId xmlns="" xmlns:a16="http://schemas.microsoft.com/office/drawing/2014/main" id="{A693B743-DAB7-49F2-8276-D848DAD9306A}"/>
                </a:ext>
              </a:extLst>
            </p:cNvPr>
            <p:cNvSpPr txBox="1"/>
            <p:nvPr/>
          </p:nvSpPr>
          <p:spPr>
            <a:xfrm>
              <a:off x="7438609" y="2520109"/>
              <a:ext cx="25759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8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3DEEED2C-0501-4924-9917-EF36FE186B9A}"/>
                </a:ext>
              </a:extLst>
            </p:cNvPr>
            <p:cNvSpPr/>
            <p:nvPr/>
          </p:nvSpPr>
          <p:spPr>
            <a:xfrm>
              <a:off x="11048998" y="6019808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CasetăText 35">
              <a:extLst>
                <a:ext uri="{FF2B5EF4-FFF2-40B4-BE49-F238E27FC236}">
                  <a16:creationId xmlns="" xmlns:a16="http://schemas.microsoft.com/office/drawing/2014/main" id="{669F4C87-807F-4BAD-A52A-202179400F00}"/>
                </a:ext>
              </a:extLst>
            </p:cNvPr>
            <p:cNvSpPr txBox="1"/>
            <p:nvPr/>
          </p:nvSpPr>
          <p:spPr>
            <a:xfrm>
              <a:off x="11093448" y="6079578"/>
              <a:ext cx="26035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9</a:t>
              </a:r>
            </a:p>
          </p:txBody>
        </p:sp>
        <p:sp>
          <p:nvSpPr>
            <p:cNvPr id="37" name="CasetăText 36">
              <a:extLst>
                <a:ext uri="{FF2B5EF4-FFF2-40B4-BE49-F238E27FC236}">
                  <a16:creationId xmlns="" xmlns:a16="http://schemas.microsoft.com/office/drawing/2014/main" id="{8BFD45A0-72EB-4137-BA22-7DD4C68F7396}"/>
                </a:ext>
              </a:extLst>
            </p:cNvPr>
            <p:cNvSpPr txBox="1"/>
            <p:nvPr/>
          </p:nvSpPr>
          <p:spPr>
            <a:xfrm>
              <a:off x="6283125" y="3229693"/>
              <a:ext cx="270072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5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861ACAE9-684A-4269-9735-144B87B108A2}"/>
                </a:ext>
              </a:extLst>
            </p:cNvPr>
            <p:cNvSpPr/>
            <p:nvPr/>
          </p:nvSpPr>
          <p:spPr>
            <a:xfrm>
              <a:off x="10036614" y="1373013"/>
              <a:ext cx="365760" cy="36576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17CFFBB7-DA41-48C8-BAF9-57E6F999E334}"/>
                </a:ext>
              </a:extLst>
            </p:cNvPr>
            <p:cNvSpPr/>
            <p:nvPr/>
          </p:nvSpPr>
          <p:spPr>
            <a:xfrm>
              <a:off x="10050084" y="1813724"/>
              <a:ext cx="365760" cy="36576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CasetăText 2">
              <a:extLst>
                <a:ext uri="{FF2B5EF4-FFF2-40B4-BE49-F238E27FC236}">
                  <a16:creationId xmlns="" xmlns:a16="http://schemas.microsoft.com/office/drawing/2014/main" id="{11534B33-F668-4E74-A266-420F4F1C2F7B}"/>
                </a:ext>
              </a:extLst>
            </p:cNvPr>
            <p:cNvSpPr txBox="1"/>
            <p:nvPr/>
          </p:nvSpPr>
          <p:spPr>
            <a:xfrm>
              <a:off x="10557814" y="1368847"/>
              <a:ext cx="809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 dirty="0"/>
                <a:t>PIF 2019</a:t>
              </a:r>
              <a:endParaRPr lang="en-US" sz="1400" dirty="0"/>
            </a:p>
          </p:txBody>
        </p:sp>
        <p:sp>
          <p:nvSpPr>
            <p:cNvPr id="40" name="CasetăText 39">
              <a:extLst>
                <a:ext uri="{FF2B5EF4-FFF2-40B4-BE49-F238E27FC236}">
                  <a16:creationId xmlns="" xmlns:a16="http://schemas.microsoft.com/office/drawing/2014/main" id="{D8566328-D227-4969-9D23-FF209714BE2F}"/>
                </a:ext>
              </a:extLst>
            </p:cNvPr>
            <p:cNvSpPr txBox="1"/>
            <p:nvPr/>
          </p:nvSpPr>
          <p:spPr>
            <a:xfrm>
              <a:off x="10498352" y="1825664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 dirty="0"/>
                <a:t>PIF 2020 și 2021</a:t>
              </a:r>
              <a:endParaRPr lang="en-US" sz="1400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37286"/>
              </p:ext>
            </p:extLst>
          </p:nvPr>
        </p:nvGraphicFramePr>
        <p:xfrm>
          <a:off x="10816969" y="1295403"/>
          <a:ext cx="1794837" cy="4234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837"/>
              </a:tblGrid>
              <a:tr h="192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A1,</a:t>
                      </a:r>
                      <a:r>
                        <a:rPr lang="ro-RO" sz="900" u="none" strike="noStrike" dirty="0" smtClean="0">
                          <a:effectLst/>
                        </a:rPr>
                        <a:t>Acumulare </a:t>
                      </a:r>
                      <a:r>
                        <a:rPr lang="ro-RO" sz="900" u="none" strike="noStrike" dirty="0">
                          <a:effectLst/>
                        </a:rPr>
                        <a:t>Runcu, </a:t>
                      </a:r>
                      <a:r>
                        <a:rPr lang="ro-RO" sz="900" u="none" strike="noStrike" dirty="0" err="1">
                          <a:effectLst/>
                        </a:rPr>
                        <a:t>judetul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Maramures</a:t>
                      </a:r>
                      <a:endParaRPr lang="ro-R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38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1,</a:t>
                      </a:r>
                      <a:r>
                        <a:rPr lang="ro-RO" sz="900" u="none" strike="noStrike" dirty="0" err="1" smtClean="0">
                          <a:effectLst/>
                        </a:rPr>
                        <a:t>Amanejare</a:t>
                      </a:r>
                      <a:r>
                        <a:rPr lang="ro-RO" sz="900" u="none" strike="noStrike" dirty="0" smtClean="0">
                          <a:effectLst/>
                        </a:rPr>
                        <a:t> </a:t>
                      </a:r>
                      <a:r>
                        <a:rPr lang="ro-RO" sz="900" u="none" strike="noStrike" dirty="0">
                          <a:effectLst/>
                        </a:rPr>
                        <a:t>Valea Rea , </a:t>
                      </a:r>
                      <a:r>
                        <a:rPr lang="ro-RO" sz="900" u="none" strike="noStrike" dirty="0" err="1">
                          <a:effectLst/>
                        </a:rPr>
                        <a:t>judetul</a:t>
                      </a:r>
                      <a:r>
                        <a:rPr lang="ro-RO" sz="900" u="none" strike="noStrike" dirty="0">
                          <a:effectLst/>
                        </a:rPr>
                        <a:t> Satu Mare</a:t>
                      </a:r>
                      <a:endParaRPr lang="ro-R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4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smtClean="0">
                          <a:effectLst/>
                        </a:rPr>
                        <a:t>2,Amanejare </a:t>
                      </a:r>
                      <a:r>
                        <a:rPr lang="it-IT" sz="900" u="none" strike="noStrike" dirty="0">
                          <a:effectLst/>
                        </a:rPr>
                        <a:t>Valea Seinel in localitatea Seini, judetul Maramures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3,</a:t>
                      </a:r>
                      <a:r>
                        <a:rPr lang="ro-RO" sz="900" u="none" strike="noStrike" dirty="0" err="1" smtClean="0">
                          <a:effectLst/>
                        </a:rPr>
                        <a:t>Amanejare</a:t>
                      </a:r>
                      <a:r>
                        <a:rPr lang="ro-RO" sz="900" u="none" strike="noStrike" dirty="0" smtClean="0">
                          <a:effectLst/>
                        </a:rPr>
                        <a:t> </a:t>
                      </a:r>
                      <a:r>
                        <a:rPr lang="ro-RO" sz="900" u="none" strike="noStrike" dirty="0">
                          <a:effectLst/>
                        </a:rPr>
                        <a:t>Valea Calata, </a:t>
                      </a:r>
                      <a:r>
                        <a:rPr lang="ro-RO" sz="900" u="none" strike="noStrike" dirty="0" err="1">
                          <a:effectLst/>
                        </a:rPr>
                        <a:t>judetul</a:t>
                      </a:r>
                      <a:r>
                        <a:rPr lang="ro-RO" sz="900" u="none" strike="noStrike" dirty="0">
                          <a:effectLst/>
                        </a:rPr>
                        <a:t> Cluj</a:t>
                      </a:r>
                      <a:endParaRPr lang="ro-R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24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4,</a:t>
                      </a:r>
                      <a:r>
                        <a:rPr lang="ro-RO" sz="900" u="none" strike="noStrike" dirty="0" smtClean="0">
                          <a:effectLst/>
                        </a:rPr>
                        <a:t>Amenajare </a:t>
                      </a:r>
                      <a:r>
                        <a:rPr lang="ro-RO" sz="900" u="none" strike="noStrike" dirty="0" err="1">
                          <a:effectLst/>
                        </a:rPr>
                        <a:t>rau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Aries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pt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aparare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impot</a:t>
                      </a:r>
                      <a:r>
                        <a:rPr lang="ro-RO" sz="900" u="none" strike="noStrike" dirty="0">
                          <a:effectLst/>
                        </a:rPr>
                        <a:t>. </a:t>
                      </a:r>
                      <a:r>
                        <a:rPr lang="ro-RO" sz="900" u="none" strike="noStrike" dirty="0" err="1">
                          <a:effectLst/>
                        </a:rPr>
                        <a:t>inundatiilor</a:t>
                      </a:r>
                      <a:r>
                        <a:rPr lang="ro-RO" sz="900" u="none" strike="noStrike" dirty="0">
                          <a:effectLst/>
                        </a:rPr>
                        <a:t> a loc. </a:t>
                      </a:r>
                      <a:r>
                        <a:rPr lang="ro-RO" sz="900" u="none" strike="noStrike" dirty="0" err="1">
                          <a:effectLst/>
                        </a:rPr>
                        <a:t>Campeni</a:t>
                      </a:r>
                      <a:r>
                        <a:rPr lang="ro-RO" sz="900" u="none" strike="noStrike" dirty="0">
                          <a:effectLst/>
                        </a:rPr>
                        <a:t>, Baia de </a:t>
                      </a:r>
                      <a:r>
                        <a:rPr lang="ro-RO" sz="900" u="none" strike="noStrike" dirty="0" err="1">
                          <a:effectLst/>
                        </a:rPr>
                        <a:t>Aries</a:t>
                      </a:r>
                      <a:r>
                        <a:rPr lang="ro-RO" sz="900" u="none" strike="noStrike" dirty="0">
                          <a:effectLst/>
                        </a:rPr>
                        <a:t>, Lunca </a:t>
                      </a:r>
                      <a:r>
                        <a:rPr lang="ro-RO" sz="900" u="none" strike="noStrike" dirty="0" err="1">
                          <a:effectLst/>
                        </a:rPr>
                        <a:t>Ariesului</a:t>
                      </a:r>
                      <a:r>
                        <a:rPr lang="ro-RO" sz="900" u="none" strike="noStrike" dirty="0">
                          <a:effectLst/>
                        </a:rPr>
                        <a:t> si aval Ac. </a:t>
                      </a:r>
                      <a:r>
                        <a:rPr lang="ro-RO" sz="900" u="none" strike="noStrike" dirty="0" err="1">
                          <a:effectLst/>
                        </a:rPr>
                        <a:t>Mihoiesti</a:t>
                      </a:r>
                      <a:r>
                        <a:rPr lang="ro-RO" sz="900" u="none" strike="noStrike" dirty="0">
                          <a:effectLst/>
                        </a:rPr>
                        <a:t>, jud. Alba</a:t>
                      </a:r>
                      <a:endParaRPr lang="ro-R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24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5,</a:t>
                      </a:r>
                      <a:r>
                        <a:rPr lang="ro-RO" sz="900" u="none" strike="noStrike" dirty="0" err="1" smtClean="0">
                          <a:effectLst/>
                        </a:rPr>
                        <a:t>Amenajari</a:t>
                      </a:r>
                      <a:r>
                        <a:rPr lang="ro-RO" sz="900" u="none" strike="noStrike" dirty="0" smtClean="0">
                          <a:effectLst/>
                        </a:rPr>
                        <a:t> </a:t>
                      </a:r>
                      <a:r>
                        <a:rPr lang="ro-RO" sz="900" u="none" strike="noStrike" dirty="0">
                          <a:effectLst/>
                        </a:rPr>
                        <a:t>hidrotehnice in bazinul hidrografic Gurghiu pe tronsonul Reghin-</a:t>
                      </a:r>
                      <a:r>
                        <a:rPr lang="ro-RO" sz="900" u="none" strike="noStrike" dirty="0" err="1">
                          <a:effectLst/>
                        </a:rPr>
                        <a:t>Lapusna</a:t>
                      </a:r>
                      <a:r>
                        <a:rPr lang="ro-RO" sz="900" u="none" strike="noStrike" dirty="0">
                          <a:effectLst/>
                        </a:rPr>
                        <a:t>, </a:t>
                      </a:r>
                      <a:r>
                        <a:rPr lang="ro-RO" sz="900" u="none" strike="noStrike" dirty="0" err="1">
                          <a:effectLst/>
                        </a:rPr>
                        <a:t>judetul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Mures</a:t>
                      </a:r>
                      <a:endParaRPr lang="ro-R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4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smtClean="0">
                          <a:effectLst/>
                        </a:rPr>
                        <a:t>6,Punerea </a:t>
                      </a:r>
                      <a:r>
                        <a:rPr lang="it-IT" sz="900" u="none" strike="noStrike" dirty="0">
                          <a:effectLst/>
                        </a:rPr>
                        <a:t>in siguranta a barajului Isalnita, judetul Dolj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7,</a:t>
                      </a:r>
                      <a:r>
                        <a:rPr lang="ro-RO" sz="900" u="none" strike="noStrike" dirty="0" smtClean="0">
                          <a:effectLst/>
                        </a:rPr>
                        <a:t>Regularizarea </a:t>
                      </a:r>
                      <a:r>
                        <a:rPr lang="ro-RO" sz="900" u="none" strike="noStrike" dirty="0" err="1">
                          <a:effectLst/>
                        </a:rPr>
                        <a:t>raului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Buzau</a:t>
                      </a:r>
                      <a:r>
                        <a:rPr lang="ro-RO" sz="900" u="none" strike="noStrike" dirty="0">
                          <a:effectLst/>
                        </a:rPr>
                        <a:t> pe zona </a:t>
                      </a:r>
                      <a:r>
                        <a:rPr lang="ro-RO" sz="900" u="none" strike="noStrike" dirty="0" err="1">
                          <a:effectLst/>
                        </a:rPr>
                        <a:t>Intorsura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Buzaului</a:t>
                      </a:r>
                      <a:r>
                        <a:rPr lang="ro-RO" sz="900" u="none" strike="noStrike" dirty="0">
                          <a:effectLst/>
                        </a:rPr>
                        <a:t>-Sita </a:t>
                      </a:r>
                      <a:r>
                        <a:rPr lang="ro-RO" sz="900" u="none" strike="noStrike" dirty="0" err="1">
                          <a:effectLst/>
                        </a:rPr>
                        <a:t>Buzaului</a:t>
                      </a:r>
                      <a:r>
                        <a:rPr lang="ro-RO" sz="900" u="none" strike="noStrike" dirty="0">
                          <a:effectLst/>
                        </a:rPr>
                        <a:t>, </a:t>
                      </a:r>
                      <a:r>
                        <a:rPr lang="ro-RO" sz="900" u="none" strike="noStrike" dirty="0" err="1">
                          <a:effectLst/>
                        </a:rPr>
                        <a:t>judetul</a:t>
                      </a:r>
                      <a:r>
                        <a:rPr lang="ro-RO" sz="900" u="none" strike="noStrike" dirty="0">
                          <a:effectLst/>
                        </a:rPr>
                        <a:t> Covasna</a:t>
                      </a:r>
                      <a:endParaRPr lang="ro-R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A2,</a:t>
                      </a:r>
                      <a:r>
                        <a:rPr lang="ro-RO" sz="900" u="none" strike="noStrike" dirty="0" smtClean="0">
                          <a:effectLst/>
                        </a:rPr>
                        <a:t>Amenajarea </a:t>
                      </a:r>
                      <a:r>
                        <a:rPr lang="ro-RO" sz="900" u="none" strike="noStrike" dirty="0">
                          <a:effectLst/>
                        </a:rPr>
                        <a:t>complexa </a:t>
                      </a:r>
                      <a:r>
                        <a:rPr lang="ro-RO" sz="900" u="none" strike="noStrike" dirty="0" err="1">
                          <a:effectLst/>
                        </a:rPr>
                        <a:t>Varful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Campului</a:t>
                      </a:r>
                      <a:r>
                        <a:rPr lang="ro-RO" sz="900" u="none" strike="noStrike" dirty="0">
                          <a:effectLst/>
                        </a:rPr>
                        <a:t>, jud. Suceava si </a:t>
                      </a:r>
                      <a:r>
                        <a:rPr lang="ro-RO" sz="900" u="none" strike="noStrike" dirty="0" err="1">
                          <a:effectLst/>
                        </a:rPr>
                        <a:t>Botosani</a:t>
                      </a:r>
                      <a:endParaRPr lang="ro-R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8,</a:t>
                      </a:r>
                      <a:r>
                        <a:rPr lang="ro-RO" sz="900" u="none" strike="noStrike" dirty="0" smtClean="0">
                          <a:effectLst/>
                        </a:rPr>
                        <a:t>Amenajare </a:t>
                      </a:r>
                      <a:r>
                        <a:rPr lang="ro-RO" sz="900" u="none" strike="noStrike" dirty="0" err="1">
                          <a:effectLst/>
                        </a:rPr>
                        <a:t>rau</a:t>
                      </a:r>
                      <a:r>
                        <a:rPr lang="ro-RO" sz="900" u="none" strike="noStrike" dirty="0">
                          <a:effectLst/>
                        </a:rPr>
                        <a:t> </a:t>
                      </a:r>
                      <a:r>
                        <a:rPr lang="ro-RO" sz="900" u="none" strike="noStrike" dirty="0" err="1">
                          <a:effectLst/>
                        </a:rPr>
                        <a:t>Bistrita</a:t>
                      </a:r>
                      <a:r>
                        <a:rPr lang="ro-RO" sz="900" u="none" strike="noStrike" dirty="0">
                          <a:effectLst/>
                        </a:rPr>
                        <a:t> si </a:t>
                      </a:r>
                      <a:r>
                        <a:rPr lang="ro-RO" sz="900" u="none" strike="noStrike" dirty="0" err="1">
                          <a:effectLst/>
                        </a:rPr>
                        <a:t>afluenti</a:t>
                      </a:r>
                      <a:r>
                        <a:rPr lang="ro-RO" sz="900" u="none" strike="noStrike" dirty="0">
                          <a:effectLst/>
                        </a:rPr>
                        <a:t> pe sectorul Iacobeni-Sabasa, </a:t>
                      </a:r>
                      <a:r>
                        <a:rPr lang="ro-RO" sz="900" u="none" strike="noStrike" dirty="0" err="1">
                          <a:effectLst/>
                        </a:rPr>
                        <a:t>judetele</a:t>
                      </a:r>
                      <a:r>
                        <a:rPr lang="ro-RO" sz="900" u="none" strike="noStrike" dirty="0">
                          <a:effectLst/>
                        </a:rPr>
                        <a:t> Suceava si </a:t>
                      </a:r>
                      <a:r>
                        <a:rPr lang="ro-RO" sz="900" u="none" strike="noStrike" dirty="0" err="1">
                          <a:effectLst/>
                        </a:rPr>
                        <a:t>Neamt</a:t>
                      </a:r>
                      <a:endParaRPr lang="ro-R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4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smtClean="0">
                          <a:effectLst/>
                        </a:rPr>
                        <a:t>9,Aparare </a:t>
                      </a:r>
                      <a:r>
                        <a:rPr lang="it-IT" sz="900" u="none" strike="noStrike" dirty="0">
                          <a:effectLst/>
                        </a:rPr>
                        <a:t>impotriva inundatiilor a localitati Patlageanca , judetul Tulcea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301307"/>
          </a:xfrm>
        </p:spPr>
        <p:txBody>
          <a:bodyPr>
            <a:normAutofit/>
          </a:bodyPr>
          <a:lstStyle/>
          <a:p>
            <a:pPr algn="l"/>
            <a:endParaRPr lang="ro-RO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85800"/>
            <a:ext cx="7315200" cy="8077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100" dirty="0" smtClean="0"/>
              <a:t>11-</a:t>
            </a:r>
            <a:r>
              <a:rPr lang="it-IT" sz="2100" dirty="0"/>
              <a:t>Amenajare V. Lechincioara si V. Barloagele,jud Satu </a:t>
            </a:r>
            <a:r>
              <a:rPr lang="it-IT" sz="2100" dirty="0" smtClean="0"/>
              <a:t>Mare</a:t>
            </a:r>
          </a:p>
          <a:p>
            <a:pPr marL="0" indent="0">
              <a:buNone/>
            </a:pPr>
            <a:r>
              <a:rPr lang="it-IT" sz="2100" dirty="0"/>
              <a:t>13-Amenajare Valea Olpret in zona municipiului Dej, jud Cluj</a:t>
            </a:r>
            <a:endParaRPr lang="it-IT" sz="2100" dirty="0" smtClean="0"/>
          </a:p>
          <a:p>
            <a:pPr marL="0" indent="0">
              <a:buNone/>
            </a:pPr>
            <a:r>
              <a:rPr lang="it-IT" sz="2100" dirty="0"/>
              <a:t>14-Lucrari de regularizare a paraului Baleasa pe portiunea ce strabate intravilanul orasului Salistea de Sus, jud. Maramures</a:t>
            </a:r>
            <a:endParaRPr lang="it-IT" sz="2100" dirty="0" smtClean="0"/>
          </a:p>
          <a:p>
            <a:pPr marL="0" indent="0">
              <a:buNone/>
            </a:pPr>
            <a:r>
              <a:rPr lang="it-IT" sz="2100" dirty="0"/>
              <a:t>15-Amenajare Valea Baita in comuna Tautii Magheraus, jud. </a:t>
            </a:r>
            <a:r>
              <a:rPr lang="it-IT" sz="2100" dirty="0" smtClean="0"/>
              <a:t>Maramures</a:t>
            </a:r>
          </a:p>
          <a:p>
            <a:pPr marL="0" indent="0">
              <a:buNone/>
            </a:pPr>
            <a:r>
              <a:rPr lang="it-IT" sz="2100" dirty="0"/>
              <a:t>6-Amenajarea rau Cavnic in localitatea Copalnic Manastur, </a:t>
            </a:r>
            <a:r>
              <a:rPr lang="it-IT" sz="2100" dirty="0" smtClean="0"/>
              <a:t>jud Maramures </a:t>
            </a:r>
          </a:p>
          <a:p>
            <a:pPr marL="0" indent="0">
              <a:buNone/>
            </a:pPr>
            <a:r>
              <a:rPr lang="it-IT" sz="2100" dirty="0" smtClean="0"/>
              <a:t>17- </a:t>
            </a:r>
            <a:r>
              <a:rPr lang="it-IT" sz="2100" dirty="0"/>
              <a:t>Amenajare rau Somesul Mare si afluenti intre Valea Mare si Lelesti, aval pod rutier DN 17 C</a:t>
            </a:r>
            <a:r>
              <a:rPr lang="it-IT" sz="2100" dirty="0" smtClean="0"/>
              <a:t>,,jud Bistrita Nasaud</a:t>
            </a:r>
          </a:p>
          <a:p>
            <a:pPr marL="0" indent="0">
              <a:buNone/>
            </a:pPr>
            <a:r>
              <a:rPr lang="en-US" sz="2100" dirty="0"/>
              <a:t>4- </a:t>
            </a:r>
            <a:r>
              <a:rPr lang="en-US" sz="2100" dirty="0" err="1"/>
              <a:t>Amenajarea</a:t>
            </a:r>
            <a:r>
              <a:rPr lang="en-US" sz="2100" dirty="0"/>
              <a:t> </a:t>
            </a:r>
            <a:r>
              <a:rPr lang="en-US" sz="2100" dirty="0" err="1"/>
              <a:t>raului</a:t>
            </a:r>
            <a:r>
              <a:rPr lang="en-US" sz="2100" dirty="0"/>
              <a:t> </a:t>
            </a:r>
            <a:r>
              <a:rPr lang="en-US" sz="2100" dirty="0" err="1"/>
              <a:t>Somes</a:t>
            </a:r>
            <a:r>
              <a:rPr lang="en-US" sz="2100" dirty="0"/>
              <a:t> </a:t>
            </a:r>
            <a:r>
              <a:rPr lang="en-US" sz="2100" dirty="0" err="1"/>
              <a:t>pe</a:t>
            </a:r>
            <a:r>
              <a:rPr lang="en-US" sz="2100" dirty="0"/>
              <a:t> </a:t>
            </a:r>
            <a:r>
              <a:rPr lang="en-US" sz="2100" dirty="0" err="1"/>
              <a:t>sectorul</a:t>
            </a:r>
            <a:r>
              <a:rPr lang="en-US" sz="2100" dirty="0"/>
              <a:t> </a:t>
            </a:r>
            <a:r>
              <a:rPr lang="en-US" sz="2100" dirty="0" err="1"/>
              <a:t>Ulmeni</a:t>
            </a:r>
            <a:r>
              <a:rPr lang="en-US" sz="2100" dirty="0"/>
              <a:t> </a:t>
            </a:r>
            <a:r>
              <a:rPr lang="en-US" sz="2100" dirty="0" smtClean="0"/>
              <a:t>– </a:t>
            </a:r>
            <a:r>
              <a:rPr lang="en-US" sz="2100" dirty="0" err="1" smtClean="0"/>
              <a:t>Apateu</a:t>
            </a:r>
            <a:r>
              <a:rPr lang="en-US" sz="2100" dirty="0" smtClean="0"/>
              <a:t> </a:t>
            </a:r>
            <a:r>
              <a:rPr lang="fr-FR" sz="2100" dirty="0" err="1"/>
              <a:t>jud</a:t>
            </a:r>
            <a:r>
              <a:rPr lang="fr-FR" sz="2100" dirty="0"/>
              <a:t>. Maramures si    </a:t>
            </a:r>
            <a:r>
              <a:rPr lang="fr-FR" sz="2100" dirty="0" err="1"/>
              <a:t>jud</a:t>
            </a:r>
            <a:r>
              <a:rPr lang="fr-FR" sz="2100" dirty="0"/>
              <a:t>. Satu mare</a:t>
            </a:r>
            <a:endParaRPr lang="en-US" sz="2100" dirty="0"/>
          </a:p>
          <a:p>
            <a:pPr marL="0" indent="0">
              <a:buNone/>
            </a:pPr>
            <a:r>
              <a:rPr lang="en-US" sz="2100" dirty="0"/>
              <a:t>5- </a:t>
            </a:r>
            <a:r>
              <a:rPr lang="en-US" sz="2100" dirty="0" err="1"/>
              <a:t>Amenajarea</a:t>
            </a:r>
            <a:r>
              <a:rPr lang="en-US" sz="2100" dirty="0"/>
              <a:t> </a:t>
            </a:r>
            <a:r>
              <a:rPr lang="en-US" sz="2100" dirty="0" err="1"/>
              <a:t>raului</a:t>
            </a:r>
            <a:r>
              <a:rPr lang="en-US" sz="2100" dirty="0"/>
              <a:t> </a:t>
            </a:r>
            <a:r>
              <a:rPr lang="en-US" sz="2100" dirty="0" err="1"/>
              <a:t>Firiza</a:t>
            </a:r>
            <a:r>
              <a:rPr lang="en-US" sz="2100" dirty="0"/>
              <a:t> </a:t>
            </a:r>
            <a:r>
              <a:rPr lang="en-US" sz="2100" dirty="0" err="1"/>
              <a:t>pentru</a:t>
            </a:r>
            <a:r>
              <a:rPr lang="en-US" sz="2100" dirty="0"/>
              <a:t> </a:t>
            </a:r>
            <a:r>
              <a:rPr lang="en-US" sz="2100" dirty="0" err="1"/>
              <a:t>apararea</a:t>
            </a:r>
            <a:r>
              <a:rPr lang="en-US" sz="2100" dirty="0"/>
              <a:t> </a:t>
            </a:r>
            <a:r>
              <a:rPr lang="en-US" sz="2100" dirty="0" err="1"/>
              <a:t>impotriva</a:t>
            </a:r>
            <a:r>
              <a:rPr lang="en-US" sz="2100" dirty="0"/>
              <a:t> </a:t>
            </a:r>
            <a:r>
              <a:rPr lang="en-US" sz="2100" dirty="0" err="1"/>
              <a:t>inundatiilor</a:t>
            </a:r>
            <a:r>
              <a:rPr lang="en-US" sz="2100" dirty="0"/>
              <a:t> </a:t>
            </a:r>
            <a:r>
              <a:rPr lang="en-US" sz="2100" dirty="0" err="1"/>
              <a:t>pe</a:t>
            </a:r>
            <a:r>
              <a:rPr lang="en-US" sz="2100" dirty="0"/>
              <a:t> </a:t>
            </a:r>
            <a:r>
              <a:rPr lang="en-US" sz="2100" dirty="0" err="1"/>
              <a:t>sectorul</a:t>
            </a:r>
            <a:r>
              <a:rPr lang="en-US" sz="2100" dirty="0"/>
              <a:t> </a:t>
            </a:r>
            <a:r>
              <a:rPr lang="en-US" sz="2100" dirty="0" err="1"/>
              <a:t>Blidari</a:t>
            </a:r>
            <a:r>
              <a:rPr lang="en-US" sz="2100" dirty="0"/>
              <a:t> - </a:t>
            </a:r>
            <a:r>
              <a:rPr lang="en-US" sz="2100" dirty="0" err="1"/>
              <a:t>Firiza</a:t>
            </a:r>
            <a:r>
              <a:rPr lang="en-US" sz="2100" dirty="0"/>
              <a:t>, </a:t>
            </a:r>
            <a:r>
              <a:rPr lang="fr-FR" sz="2100" dirty="0" err="1"/>
              <a:t>jud</a:t>
            </a:r>
            <a:r>
              <a:rPr lang="fr-FR" sz="2100" dirty="0"/>
              <a:t>. Maramures </a:t>
            </a:r>
          </a:p>
          <a:p>
            <a:pPr marL="0" indent="0">
              <a:buNone/>
            </a:pPr>
            <a:r>
              <a:rPr lang="fr-FR" sz="2100" dirty="0"/>
              <a:t>6- </a:t>
            </a:r>
            <a:r>
              <a:rPr lang="fr-FR" sz="2100" dirty="0" err="1"/>
              <a:t>Amenajarea</a:t>
            </a:r>
            <a:r>
              <a:rPr lang="fr-FR" sz="2100" dirty="0"/>
              <a:t> </a:t>
            </a:r>
            <a:r>
              <a:rPr lang="fr-FR" sz="2100" dirty="0" err="1"/>
              <a:t>rau</a:t>
            </a:r>
            <a:r>
              <a:rPr lang="fr-FR" sz="2100" dirty="0"/>
              <a:t> </a:t>
            </a:r>
            <a:r>
              <a:rPr lang="fr-FR" sz="2100" dirty="0" err="1"/>
              <a:t>Cavnic</a:t>
            </a:r>
            <a:r>
              <a:rPr lang="fr-FR" sz="2100" dirty="0"/>
              <a:t> in </a:t>
            </a:r>
            <a:r>
              <a:rPr lang="fr-FR" sz="2100" dirty="0" err="1"/>
              <a:t>localitatea</a:t>
            </a:r>
            <a:r>
              <a:rPr lang="fr-FR" sz="2100" dirty="0"/>
              <a:t> </a:t>
            </a:r>
            <a:r>
              <a:rPr lang="fr-FR" sz="2100" dirty="0" err="1"/>
              <a:t>Copalnic</a:t>
            </a:r>
            <a:r>
              <a:rPr lang="fr-FR" sz="2100" dirty="0"/>
              <a:t> </a:t>
            </a:r>
            <a:r>
              <a:rPr lang="fr-FR" sz="2100" dirty="0" err="1"/>
              <a:t>Manastur</a:t>
            </a:r>
            <a:r>
              <a:rPr lang="fr-FR" sz="2100" dirty="0" smtClean="0"/>
              <a:t>, </a:t>
            </a:r>
            <a:r>
              <a:rPr lang="fr-FR" sz="2100" dirty="0" err="1" smtClean="0"/>
              <a:t>jud</a:t>
            </a:r>
            <a:r>
              <a:rPr lang="fr-FR" sz="2100" dirty="0" smtClean="0"/>
              <a:t> Maramures</a:t>
            </a:r>
          </a:p>
          <a:p>
            <a:pPr marL="0" indent="0">
              <a:buNone/>
            </a:pPr>
            <a:r>
              <a:rPr lang="fr-FR" sz="2100" dirty="0" smtClean="0"/>
              <a:t>7-</a:t>
            </a:r>
            <a:r>
              <a:rPr lang="it-IT" sz="2100" dirty="0"/>
              <a:t> Reprofilare albie Valea Salcă amonte municipiul </a:t>
            </a:r>
            <a:r>
              <a:rPr lang="it-IT" sz="2100" dirty="0" smtClean="0"/>
              <a:t>Dej, jud Cluj</a:t>
            </a:r>
            <a:endParaRPr lang="fr-FR" sz="2100" dirty="0" smtClean="0"/>
          </a:p>
          <a:p>
            <a:pPr marL="0" indent="0">
              <a:buNone/>
            </a:pPr>
            <a:r>
              <a:rPr lang="fr-FR" sz="2100" dirty="0" smtClean="0"/>
              <a:t>8-</a:t>
            </a:r>
            <a:r>
              <a:rPr lang="it-IT" sz="2100" dirty="0"/>
              <a:t> Punere in siguranta a liniei continue de aparare rau Crasna in zona localitatilor Giorocuta si Supuru de Jos, </a:t>
            </a:r>
            <a:r>
              <a:rPr lang="it-IT" sz="2100" dirty="0" smtClean="0"/>
              <a:t>jud Satu Mare</a:t>
            </a:r>
            <a:endParaRPr lang="fr-FR" sz="2100" dirty="0" smtClean="0"/>
          </a:p>
          <a:p>
            <a:pPr marL="0" indent="0">
              <a:buNone/>
            </a:pPr>
            <a:r>
              <a:rPr lang="fr-FR" sz="2100" dirty="0" smtClean="0"/>
              <a:t>9-</a:t>
            </a:r>
            <a:r>
              <a:rPr lang="it-IT" sz="2100" dirty="0"/>
              <a:t> Amenajare raul Somesul Mare in zona localitatii Nimigea de Jos, jud Bistrita </a:t>
            </a:r>
            <a:r>
              <a:rPr lang="it-IT" sz="2100" dirty="0" smtClean="0"/>
              <a:t>Nasaud</a:t>
            </a:r>
          </a:p>
          <a:p>
            <a:pPr marL="0" lvl="0" indent="0">
              <a:buNone/>
            </a:pPr>
            <a:r>
              <a:rPr lang="it-IT" sz="2100" dirty="0"/>
              <a:t>10-Amenajare Valea Botiza si Valea Sasu in localitatea Botiza</a:t>
            </a:r>
            <a:r>
              <a:rPr lang="it-IT" sz="2100" dirty="0" smtClean="0"/>
              <a:t>,</a:t>
            </a:r>
            <a:r>
              <a:rPr lang="en-US" sz="2000" dirty="0">
                <a:solidFill>
                  <a:prstClr val="black"/>
                </a:solidFill>
              </a:rPr>
              <a:t> , </a:t>
            </a:r>
            <a:r>
              <a:rPr lang="fr-FR" sz="2000" dirty="0" err="1">
                <a:solidFill>
                  <a:prstClr val="black"/>
                </a:solidFill>
              </a:rPr>
              <a:t>jud</a:t>
            </a:r>
            <a:r>
              <a:rPr lang="fr-FR" sz="2000" dirty="0">
                <a:solidFill>
                  <a:prstClr val="black"/>
                </a:solidFill>
              </a:rPr>
              <a:t>. Maramures </a:t>
            </a:r>
            <a:r>
              <a:rPr lang="it-IT" sz="2100" dirty="0" smtClean="0"/>
              <a:t> </a:t>
            </a:r>
            <a:endParaRPr lang="it-IT" sz="2100" dirty="0"/>
          </a:p>
          <a:p>
            <a:pPr marL="0" indent="0">
              <a:buNone/>
            </a:pPr>
            <a:r>
              <a:rPr lang="fr-FR" sz="2100" dirty="0"/>
              <a:t>21-Amenajare </a:t>
            </a:r>
            <a:r>
              <a:rPr lang="fr-FR" sz="2100" dirty="0" err="1"/>
              <a:t>Valea</a:t>
            </a:r>
            <a:r>
              <a:rPr lang="fr-FR" sz="2100" dirty="0"/>
              <a:t> </a:t>
            </a:r>
            <a:r>
              <a:rPr lang="fr-FR" sz="2100" dirty="0" err="1" smtClean="0"/>
              <a:t>Mărgăutajud</a:t>
            </a:r>
            <a:r>
              <a:rPr lang="fr-FR" sz="2100" dirty="0" smtClean="0"/>
              <a:t> Cluj</a:t>
            </a:r>
          </a:p>
          <a:p>
            <a:pPr marL="0" indent="0">
              <a:buNone/>
            </a:pPr>
            <a:r>
              <a:rPr lang="fr-FR" sz="2100" dirty="0"/>
              <a:t>22-Amenajare </a:t>
            </a:r>
            <a:r>
              <a:rPr lang="fr-FR" sz="2100" dirty="0" err="1"/>
              <a:t>Valea</a:t>
            </a:r>
            <a:r>
              <a:rPr lang="fr-FR" sz="2100" dirty="0"/>
              <a:t> </a:t>
            </a:r>
            <a:r>
              <a:rPr lang="fr-FR" sz="2100" dirty="0" err="1" smtClean="0"/>
              <a:t>Dobricionesti,jud</a:t>
            </a:r>
            <a:r>
              <a:rPr lang="fr-FR" sz="2100" dirty="0" smtClean="0"/>
              <a:t> Bihor</a:t>
            </a:r>
          </a:p>
          <a:p>
            <a:pPr marL="0" indent="0">
              <a:buNone/>
            </a:pPr>
            <a:r>
              <a:rPr lang="fr-FR" sz="2100" dirty="0" smtClean="0"/>
              <a:t>23-</a:t>
            </a:r>
            <a:r>
              <a:rPr lang="it-IT" sz="2100" dirty="0"/>
              <a:t>Reabilitare si punere in siguranta lucrari Valea </a:t>
            </a:r>
            <a:r>
              <a:rPr lang="it-IT" sz="2100" dirty="0" smtClean="0"/>
              <a:t>Izvor, jud Bihor</a:t>
            </a:r>
            <a:endParaRPr lang="fr-FR" sz="2100" dirty="0" smtClean="0"/>
          </a:p>
          <a:p>
            <a:pPr marL="0" indent="0">
              <a:buNone/>
            </a:pPr>
            <a:r>
              <a:rPr lang="fr-FR" sz="2100" dirty="0"/>
              <a:t>24-Amenajare </a:t>
            </a:r>
            <a:r>
              <a:rPr lang="fr-FR" sz="2100" dirty="0" err="1"/>
              <a:t>Valea</a:t>
            </a:r>
            <a:r>
              <a:rPr lang="fr-FR" sz="2100" dirty="0"/>
              <a:t> </a:t>
            </a:r>
            <a:r>
              <a:rPr lang="fr-FR" sz="2100" dirty="0" err="1"/>
              <a:t>Nimaiesti</a:t>
            </a:r>
            <a:r>
              <a:rPr lang="fr-FR" sz="2100" dirty="0" smtClean="0"/>
              <a:t>, </a:t>
            </a:r>
            <a:r>
              <a:rPr lang="fr-FR" sz="2100" dirty="0" err="1" smtClean="0"/>
              <a:t>jud</a:t>
            </a:r>
            <a:r>
              <a:rPr lang="fr-FR" sz="2100" dirty="0" smtClean="0"/>
              <a:t> Bihor</a:t>
            </a:r>
          </a:p>
          <a:p>
            <a:pPr marL="0" indent="0">
              <a:buNone/>
            </a:pPr>
            <a:r>
              <a:rPr lang="fr-FR" sz="2100" dirty="0" smtClean="0"/>
              <a:t>25-</a:t>
            </a:r>
            <a:r>
              <a:rPr lang="it-IT" sz="2100" dirty="0"/>
              <a:t>Amenajare Valea Mare la Tarnova</a:t>
            </a:r>
            <a:r>
              <a:rPr lang="it-IT" sz="2100" dirty="0" smtClean="0"/>
              <a:t>, jud Arad</a:t>
            </a:r>
            <a:endParaRPr lang="fr-FR" sz="2100" dirty="0" smtClean="0"/>
          </a:p>
          <a:p>
            <a:pPr marL="0" indent="0">
              <a:buNone/>
            </a:pPr>
            <a:r>
              <a:rPr lang="fr-FR" sz="2100" dirty="0"/>
              <a:t>26-Amenajare </a:t>
            </a:r>
            <a:r>
              <a:rPr lang="fr-FR" sz="2100" dirty="0" err="1"/>
              <a:t>Valea</a:t>
            </a:r>
            <a:r>
              <a:rPr lang="fr-FR" sz="2100" dirty="0"/>
              <a:t> </a:t>
            </a:r>
            <a:r>
              <a:rPr lang="fr-FR" sz="2100" dirty="0" err="1"/>
              <a:t>Bradului</a:t>
            </a:r>
            <a:r>
              <a:rPr lang="fr-FR" sz="2100" dirty="0"/>
              <a:t>, </a:t>
            </a:r>
            <a:r>
              <a:rPr lang="fr-FR" sz="2100" dirty="0" err="1"/>
              <a:t>municipiul</a:t>
            </a:r>
            <a:r>
              <a:rPr lang="fr-FR" sz="2100" dirty="0"/>
              <a:t> </a:t>
            </a:r>
            <a:r>
              <a:rPr lang="fr-FR" sz="2100" dirty="0" smtClean="0"/>
              <a:t>Brad, </a:t>
            </a:r>
            <a:r>
              <a:rPr lang="fr-FR" sz="2100" dirty="0" err="1" smtClean="0"/>
              <a:t>jud</a:t>
            </a:r>
            <a:r>
              <a:rPr lang="fr-FR" sz="2100" dirty="0" smtClean="0"/>
              <a:t> Arad</a:t>
            </a:r>
          </a:p>
          <a:p>
            <a:pPr marL="0" indent="0">
              <a:buNone/>
            </a:pPr>
            <a:r>
              <a:rPr lang="fr-FR" sz="2100" dirty="0"/>
              <a:t>27-Amenajare </a:t>
            </a:r>
            <a:r>
              <a:rPr lang="fr-FR" sz="2100" dirty="0" err="1"/>
              <a:t>Valea</a:t>
            </a:r>
            <a:r>
              <a:rPr lang="fr-FR" sz="2100" dirty="0"/>
              <a:t> </a:t>
            </a:r>
            <a:r>
              <a:rPr lang="fr-FR" sz="2100" dirty="0" err="1" smtClean="0"/>
              <a:t>Halmagel,Jud</a:t>
            </a:r>
            <a:r>
              <a:rPr lang="fr-FR" sz="2100" dirty="0" smtClean="0"/>
              <a:t> Arad</a:t>
            </a:r>
          </a:p>
          <a:p>
            <a:pPr marL="0" indent="0">
              <a:buNone/>
            </a:pPr>
            <a:r>
              <a:rPr lang="fr-FR" sz="2100" dirty="0" smtClean="0"/>
              <a:t>29-</a:t>
            </a:r>
            <a:r>
              <a:rPr lang="it-IT" sz="2100" dirty="0"/>
              <a:t>Acumulare nepermanenta Ginta, pe raul Crisul Negru, </a:t>
            </a:r>
            <a:r>
              <a:rPr lang="it-IT" sz="2100" dirty="0" smtClean="0"/>
              <a:t>jud Bihor</a:t>
            </a:r>
            <a:endParaRPr lang="fr-FR" sz="2100" dirty="0" smtClean="0"/>
          </a:p>
          <a:p>
            <a:pPr marL="0" indent="0">
              <a:buNone/>
            </a:pPr>
            <a:r>
              <a:rPr lang="fr-FR" sz="2100" dirty="0"/>
              <a:t>32-Amenajare </a:t>
            </a:r>
            <a:r>
              <a:rPr lang="fr-FR" sz="2100" dirty="0" err="1"/>
              <a:t>Valea</a:t>
            </a:r>
            <a:r>
              <a:rPr lang="fr-FR" sz="2100" dirty="0"/>
              <a:t> lui </a:t>
            </a:r>
            <a:r>
              <a:rPr lang="fr-FR" sz="2100" dirty="0" err="1" smtClean="0"/>
              <a:t>Vasile,jud</a:t>
            </a:r>
            <a:r>
              <a:rPr lang="fr-FR" sz="2100" dirty="0" smtClean="0"/>
              <a:t> Bihor</a:t>
            </a:r>
          </a:p>
          <a:p>
            <a:pPr lvl="0"/>
            <a:r>
              <a:rPr lang="fr-FR" sz="2100" dirty="0">
                <a:solidFill>
                  <a:prstClr val="black"/>
                </a:solidFill>
              </a:rPr>
              <a:t>A-</a:t>
            </a:r>
            <a:r>
              <a:rPr lang="it-IT" sz="2100" dirty="0">
                <a:solidFill>
                  <a:prstClr val="black"/>
                </a:solidFill>
              </a:rPr>
              <a:t>Regularizare si consolidare parau Cricau la Cricau, jud. Alba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B-</a:t>
            </a:r>
            <a:r>
              <a:rPr lang="it-IT" sz="2100" dirty="0">
                <a:solidFill>
                  <a:prstClr val="black"/>
                </a:solidFill>
              </a:rPr>
              <a:t>Regularizare si consolidare Valea Telna, jud. Alba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C-Regularizare parau Lut pe teritoriul comunei Glodeni, jud. Mures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E-Regularizare parau Sovata la Sovata, jud. Mures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33-Amenajare rau Mures pt.aparare impotriva inundatiilor pe sectorul Iod-Rastolita-Borzia, jud Mures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38-Consolidare mal stang rau Tarnava Mica in localitatea Sarateni jud Mures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34-Regularizare rau Tarnava Mare pe sectorul Albesti Odorheiul Secuiesc, jud. Mures si Harghita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40-Regularizare și îndiguire pr. Cărbunarilor, intravilan loc. Vânători - etapa I, jud Mures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59-Amenajare parau Baraolt pe sectorul Biborteni,confluenta rau Olt, jud. Covasna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64-Reabilitare dig aparare pe raul Olt la Comana, jud Brasov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65-Indiguire rau Raul Negru si afluenti, jud Covasna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J-Amenajari hidrotehnice pe paraul Debren in municipiul Sfantu Gheorghe, jud Covasna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82-Refacerea capacitatii de tranzitare a acumularii </a:t>
            </a:r>
            <a:r>
              <a:rPr lang="pt-BR" sz="2100" dirty="0">
                <a:solidFill>
                  <a:prstClr val="black"/>
                </a:solidFill>
              </a:rPr>
              <a:t>lac de redresare aval captare UHE Bacau II, jud Bacau</a:t>
            </a:r>
            <a:endParaRPr lang="it-IT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84-Amenajare rau Trotus si afluenti pe tronsonul  Ghimes-Urechesti, jud Bacau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</a:rPr>
              <a:t>89-</a:t>
            </a:r>
            <a:r>
              <a:rPr lang="pt-BR" sz="2100" dirty="0">
                <a:solidFill>
                  <a:prstClr val="black"/>
                </a:solidFill>
              </a:rPr>
              <a:t>Amenajare afluenti rau Bistrita, municipiul Bacau, -etapa I+etapa a II a, jud Bacau</a:t>
            </a:r>
          </a:p>
          <a:p>
            <a:pPr marL="0" lvl="0" indent="0">
              <a:buNone/>
            </a:pPr>
            <a:r>
              <a:rPr lang="pt-BR" sz="2100" dirty="0">
                <a:solidFill>
                  <a:prstClr val="black"/>
                </a:solidFill>
              </a:rPr>
              <a:t>81-Reducerea gradului de risc la inundatii pe raul Bistrita pe sectorul  Borca - Poiana Teiului, jud Neamt</a:t>
            </a:r>
          </a:p>
          <a:p>
            <a:pPr marL="0" lvl="0" indent="0">
              <a:buNone/>
            </a:pPr>
            <a:r>
              <a:rPr lang="pt-BR" sz="2100" dirty="0">
                <a:solidFill>
                  <a:prstClr val="black"/>
                </a:solidFill>
              </a:rPr>
              <a:t>86-</a:t>
            </a:r>
            <a:r>
              <a:rPr lang="it-IT" sz="2100" dirty="0">
                <a:solidFill>
                  <a:prstClr val="black"/>
                </a:solidFill>
              </a:rPr>
              <a:t>Consolidare talveg albie rau Sabasa in comuna Borca,, jud Neamt</a:t>
            </a:r>
            <a:endParaRPr lang="pt-B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100" dirty="0">
                <a:solidFill>
                  <a:prstClr val="black"/>
                </a:solidFill>
              </a:rPr>
              <a:t>87-Regularizare si aparare de maluri  rau Moldova la Draguseni, comuna Draguseni jud. Suceava</a:t>
            </a:r>
          </a:p>
          <a:p>
            <a:pPr marL="0" lvl="0" indent="0">
              <a:buNone/>
            </a:pPr>
            <a:r>
              <a:rPr lang="pt-BR" sz="2100" dirty="0">
                <a:solidFill>
                  <a:prstClr val="black"/>
                </a:solidFill>
              </a:rPr>
              <a:t>91-Reducerea riscului la inundatii a orasului Siret si localitatilor riverane prin asigurarea capacitatii de evacuare a statiilor de pompare la acumularea Rogojesti, pe raul Siret, jud. Botosani si Suceava</a:t>
            </a:r>
          </a:p>
          <a:p>
            <a:pPr marL="0" lvl="0" indent="0">
              <a:buNone/>
            </a:pPr>
            <a:r>
              <a:rPr lang="pt-BR" sz="2100" dirty="0">
                <a:solidFill>
                  <a:prstClr val="black"/>
                </a:solidFill>
              </a:rPr>
              <a:t>100-</a:t>
            </a:r>
            <a:r>
              <a:rPr lang="fr-FR" sz="2100" dirty="0" err="1">
                <a:solidFill>
                  <a:prstClr val="black"/>
                </a:solidFill>
              </a:rPr>
              <a:t>Apărare</a:t>
            </a:r>
            <a:r>
              <a:rPr lang="fr-FR" sz="2100" dirty="0">
                <a:solidFill>
                  <a:prstClr val="black"/>
                </a:solidFill>
              </a:rPr>
              <a:t> de mal </a:t>
            </a:r>
            <a:r>
              <a:rPr lang="fr-FR" sz="2100" dirty="0" err="1">
                <a:solidFill>
                  <a:prstClr val="black"/>
                </a:solidFill>
              </a:rPr>
              <a:t>rau</a:t>
            </a:r>
            <a:r>
              <a:rPr lang="fr-FR" sz="2100" dirty="0">
                <a:solidFill>
                  <a:prstClr val="black"/>
                </a:solidFill>
              </a:rPr>
              <a:t> Prut, </a:t>
            </a:r>
            <a:r>
              <a:rPr lang="fr-FR" sz="2100" dirty="0" err="1">
                <a:solidFill>
                  <a:prstClr val="black"/>
                </a:solidFill>
              </a:rPr>
              <a:t>comuna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Hudesti</a:t>
            </a:r>
            <a:r>
              <a:rPr lang="fr-FR" sz="2100" dirty="0">
                <a:solidFill>
                  <a:prstClr val="black"/>
                </a:solidFill>
              </a:rPr>
              <a:t>, </a:t>
            </a:r>
            <a:r>
              <a:rPr lang="fr-FR" sz="2100" dirty="0" err="1">
                <a:solidFill>
                  <a:prstClr val="black"/>
                </a:solidFill>
              </a:rPr>
              <a:t>jud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 smtClean="0">
                <a:solidFill>
                  <a:prstClr val="black"/>
                </a:solidFill>
              </a:rPr>
              <a:t>Botosani</a:t>
            </a:r>
            <a:endParaRPr lang="fr-FR" sz="21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98-Amenajare </a:t>
            </a:r>
            <a:r>
              <a:rPr lang="fr-FR" sz="2100" dirty="0" err="1">
                <a:solidFill>
                  <a:prstClr val="black"/>
                </a:solidFill>
              </a:rPr>
              <a:t>rau</a:t>
            </a:r>
            <a:r>
              <a:rPr lang="fr-FR" sz="2100" dirty="0">
                <a:solidFill>
                  <a:prstClr val="black"/>
                </a:solidFill>
              </a:rPr>
              <a:t> Siret in </a:t>
            </a:r>
            <a:r>
              <a:rPr lang="fr-FR" sz="2100" dirty="0" err="1">
                <a:solidFill>
                  <a:prstClr val="black"/>
                </a:solidFill>
              </a:rPr>
              <a:t>localitatea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Șendreni</a:t>
            </a:r>
            <a:r>
              <a:rPr lang="fr-FR" sz="2100" dirty="0">
                <a:solidFill>
                  <a:prstClr val="black"/>
                </a:solidFill>
              </a:rPr>
              <a:t>,  - </a:t>
            </a:r>
            <a:r>
              <a:rPr lang="fr-FR" sz="2100" dirty="0" err="1">
                <a:solidFill>
                  <a:prstClr val="black"/>
                </a:solidFill>
              </a:rPr>
              <a:t>etapa</a:t>
            </a:r>
            <a:r>
              <a:rPr lang="fr-FR" sz="2100" dirty="0">
                <a:solidFill>
                  <a:prstClr val="black"/>
                </a:solidFill>
              </a:rPr>
              <a:t> III, Galati</a:t>
            </a: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99-</a:t>
            </a:r>
            <a:r>
              <a:rPr lang="it-IT" sz="2100" dirty="0">
                <a:solidFill>
                  <a:prstClr val="black"/>
                </a:solidFill>
              </a:rPr>
              <a:t>Amenajare rau Siret in localitatea Serbesti Vechi, Galati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105-</a:t>
            </a:r>
            <a:r>
              <a:rPr lang="it-IT" sz="2100" dirty="0">
                <a:solidFill>
                  <a:prstClr val="black"/>
                </a:solidFill>
              </a:rPr>
              <a:t>Suprainaltare dig inchidere incinta localitatii Crisan,jud Tuycea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80-Amenajare </a:t>
            </a:r>
            <a:r>
              <a:rPr lang="fr-FR" sz="2100" dirty="0" err="1">
                <a:solidFill>
                  <a:prstClr val="black"/>
                </a:solidFill>
              </a:rPr>
              <a:t>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Cracau</a:t>
            </a:r>
            <a:r>
              <a:rPr lang="fr-FR" sz="2100" dirty="0">
                <a:solidFill>
                  <a:prstClr val="black"/>
                </a:solidFill>
              </a:rPr>
              <a:t> la Slobozia,</a:t>
            </a: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77-Regularizare </a:t>
            </a:r>
            <a:r>
              <a:rPr lang="fr-FR" sz="2100" dirty="0" err="1">
                <a:solidFill>
                  <a:prstClr val="black"/>
                </a:solidFill>
              </a:rPr>
              <a:t>rau</a:t>
            </a:r>
            <a:r>
              <a:rPr lang="fr-FR" sz="2100" dirty="0">
                <a:solidFill>
                  <a:prstClr val="black"/>
                </a:solidFill>
              </a:rPr>
              <a:t> Vedea in zona </a:t>
            </a:r>
            <a:r>
              <a:rPr lang="fr-FR" sz="2100" dirty="0" err="1">
                <a:solidFill>
                  <a:prstClr val="black"/>
                </a:solidFill>
              </a:rPr>
              <a:t>localitatii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Bragadiru</a:t>
            </a:r>
            <a:r>
              <a:rPr lang="fr-FR" sz="2100" dirty="0">
                <a:solidFill>
                  <a:prstClr val="black"/>
                </a:solidFill>
              </a:rPr>
              <a:t>,,Teleorman</a:t>
            </a: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78-Regularizare si </a:t>
            </a:r>
            <a:r>
              <a:rPr lang="fr-FR" sz="2100" dirty="0" err="1">
                <a:solidFill>
                  <a:prstClr val="black"/>
                </a:solidFill>
              </a:rPr>
              <a:t>consolidare</a:t>
            </a:r>
            <a:r>
              <a:rPr lang="fr-FR" sz="2100" dirty="0">
                <a:solidFill>
                  <a:prstClr val="black"/>
                </a:solidFill>
              </a:rPr>
              <a:t> de mal </a:t>
            </a:r>
            <a:r>
              <a:rPr lang="fr-FR" sz="2100" dirty="0" err="1">
                <a:solidFill>
                  <a:prstClr val="black"/>
                </a:solidFill>
              </a:rPr>
              <a:t>parau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Matita</a:t>
            </a:r>
            <a:r>
              <a:rPr lang="fr-FR" sz="2100" dirty="0">
                <a:solidFill>
                  <a:prstClr val="black"/>
                </a:solidFill>
              </a:rPr>
              <a:t> in </a:t>
            </a:r>
            <a:r>
              <a:rPr lang="fr-FR" sz="2100" dirty="0" err="1">
                <a:solidFill>
                  <a:prstClr val="black"/>
                </a:solidFill>
              </a:rPr>
              <a:t>comuna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Podenii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Noi</a:t>
            </a:r>
            <a:r>
              <a:rPr lang="fr-FR" sz="2100" dirty="0">
                <a:solidFill>
                  <a:prstClr val="black"/>
                </a:solidFill>
              </a:rPr>
              <a:t>,,Prahova</a:t>
            </a: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74-Regularizare </a:t>
            </a:r>
            <a:r>
              <a:rPr lang="fr-FR" sz="2100" dirty="0" err="1">
                <a:solidFill>
                  <a:prstClr val="black"/>
                </a:solidFill>
              </a:rPr>
              <a:t>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Glavacioc</a:t>
            </a:r>
            <a:r>
              <a:rPr lang="fr-FR" sz="2100" dirty="0">
                <a:solidFill>
                  <a:prstClr val="black"/>
                </a:solidFill>
              </a:rPr>
              <a:t> si </a:t>
            </a:r>
            <a:r>
              <a:rPr lang="fr-FR" sz="2100" dirty="0" err="1">
                <a:solidFill>
                  <a:prstClr val="black"/>
                </a:solidFill>
              </a:rPr>
              <a:t>Sericu</a:t>
            </a:r>
            <a:r>
              <a:rPr lang="fr-FR" sz="2100" dirty="0">
                <a:solidFill>
                  <a:prstClr val="black"/>
                </a:solidFill>
              </a:rPr>
              <a:t> si </a:t>
            </a:r>
            <a:r>
              <a:rPr lang="fr-FR" sz="2100" dirty="0" err="1">
                <a:solidFill>
                  <a:prstClr val="black"/>
                </a:solidFill>
              </a:rPr>
              <a:t>baraj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Furculesti</a:t>
            </a:r>
            <a:r>
              <a:rPr lang="fr-FR" sz="2100" dirty="0">
                <a:solidFill>
                  <a:prstClr val="black"/>
                </a:solidFill>
              </a:rPr>
              <a:t> in zona </a:t>
            </a:r>
            <a:r>
              <a:rPr lang="fr-FR" sz="2100" dirty="0" err="1">
                <a:solidFill>
                  <a:prstClr val="black"/>
                </a:solidFill>
              </a:rPr>
              <a:t>orasului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Videle,Teleorman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56-Regularizare </a:t>
            </a:r>
            <a:r>
              <a:rPr lang="fr-FR" sz="2100" dirty="0" err="1">
                <a:solidFill>
                  <a:prstClr val="black"/>
                </a:solidFill>
              </a:rPr>
              <a:t>parau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Luncavat</a:t>
            </a:r>
            <a:r>
              <a:rPr lang="fr-FR" sz="2100" dirty="0">
                <a:solidFill>
                  <a:prstClr val="black"/>
                </a:solidFill>
              </a:rPr>
              <a:t> si </a:t>
            </a:r>
            <a:r>
              <a:rPr lang="fr-FR" sz="2100" dirty="0" err="1">
                <a:solidFill>
                  <a:prstClr val="black"/>
                </a:solidFill>
              </a:rPr>
              <a:t>afluenti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sectorul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Vaideeni</a:t>
            </a:r>
            <a:r>
              <a:rPr lang="fr-FR" sz="2100" dirty="0">
                <a:solidFill>
                  <a:prstClr val="black"/>
                </a:solidFill>
              </a:rPr>
              <a:t> - </a:t>
            </a:r>
            <a:r>
              <a:rPr lang="fr-FR" sz="2100" dirty="0" err="1">
                <a:solidFill>
                  <a:prstClr val="black"/>
                </a:solidFill>
              </a:rPr>
              <a:t>Popesti</a:t>
            </a:r>
            <a:r>
              <a:rPr lang="fr-FR" sz="2100" dirty="0">
                <a:solidFill>
                  <a:prstClr val="black"/>
                </a:solidFill>
              </a:rPr>
              <a:t>, </a:t>
            </a:r>
            <a:r>
              <a:rPr lang="fr-FR" sz="2100" dirty="0" err="1">
                <a:solidFill>
                  <a:prstClr val="black"/>
                </a:solidFill>
              </a:rPr>
              <a:t>jud</a:t>
            </a:r>
            <a:r>
              <a:rPr lang="fr-FR" sz="2100" dirty="0">
                <a:solidFill>
                  <a:prstClr val="black"/>
                </a:solidFill>
              </a:rPr>
              <a:t> Valcea</a:t>
            </a: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61-Regularizare </a:t>
            </a:r>
            <a:r>
              <a:rPr lang="fr-FR" sz="2100" dirty="0" err="1">
                <a:solidFill>
                  <a:prstClr val="black"/>
                </a:solidFill>
              </a:rPr>
              <a:t>parau</a:t>
            </a:r>
            <a:r>
              <a:rPr lang="fr-FR" sz="2100" dirty="0">
                <a:solidFill>
                  <a:prstClr val="black"/>
                </a:solidFill>
              </a:rPr>
              <a:t> Bistrita </a:t>
            </a:r>
            <a:r>
              <a:rPr lang="fr-FR" sz="2100" dirty="0" err="1">
                <a:solidFill>
                  <a:prstClr val="black"/>
                </a:solidFill>
              </a:rPr>
              <a:t>pe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sectorul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Costesti</a:t>
            </a:r>
            <a:r>
              <a:rPr lang="fr-FR" sz="2100" dirty="0">
                <a:solidFill>
                  <a:prstClr val="black"/>
                </a:solidFill>
              </a:rPr>
              <a:t> - </a:t>
            </a:r>
            <a:r>
              <a:rPr lang="fr-FR" sz="2100" dirty="0" err="1">
                <a:solidFill>
                  <a:prstClr val="black"/>
                </a:solidFill>
              </a:rPr>
              <a:t>Babeni</a:t>
            </a:r>
            <a:r>
              <a:rPr lang="fr-FR" sz="2100" dirty="0">
                <a:solidFill>
                  <a:prstClr val="black"/>
                </a:solidFill>
              </a:rPr>
              <a:t>, </a:t>
            </a:r>
            <a:r>
              <a:rPr lang="fr-FR" sz="2100" dirty="0" err="1">
                <a:solidFill>
                  <a:prstClr val="black"/>
                </a:solidFill>
              </a:rPr>
              <a:t>jud</a:t>
            </a:r>
            <a:r>
              <a:rPr lang="fr-FR" sz="2100" dirty="0">
                <a:solidFill>
                  <a:prstClr val="black"/>
                </a:solidFill>
              </a:rPr>
              <a:t> Valcea</a:t>
            </a: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66-</a:t>
            </a:r>
            <a:r>
              <a:rPr lang="pt-BR" sz="2100" dirty="0">
                <a:solidFill>
                  <a:prstClr val="black"/>
                </a:solidFill>
              </a:rPr>
              <a:t>Regularizare parau Bascov amonte confluenta cu raul Arges, jud Arges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67-</a:t>
            </a:r>
            <a:r>
              <a:rPr lang="it-IT" sz="2100" dirty="0">
                <a:solidFill>
                  <a:prstClr val="black"/>
                </a:solidFill>
              </a:rPr>
              <a:t>Extindere si reparatie Regularizare Valea Draghici , jud Arges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68-Regularizare </a:t>
            </a:r>
            <a:r>
              <a:rPr lang="fr-FR" sz="2100" dirty="0" err="1">
                <a:solidFill>
                  <a:prstClr val="black"/>
                </a:solidFill>
              </a:rPr>
              <a:t>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Cotmeana</a:t>
            </a:r>
            <a:r>
              <a:rPr lang="fr-FR" sz="2100" dirty="0">
                <a:solidFill>
                  <a:prstClr val="black"/>
                </a:solidFill>
              </a:rPr>
              <a:t> la </a:t>
            </a:r>
            <a:r>
              <a:rPr lang="fr-FR" sz="2100" dirty="0" err="1">
                <a:solidFill>
                  <a:prstClr val="black"/>
                </a:solidFill>
              </a:rPr>
              <a:t>Lunca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Corbului</a:t>
            </a:r>
            <a:r>
              <a:rPr lang="fr-FR" sz="2100" dirty="0">
                <a:solidFill>
                  <a:prstClr val="black"/>
                </a:solidFill>
              </a:rPr>
              <a:t> si </a:t>
            </a:r>
            <a:r>
              <a:rPr lang="fr-FR" sz="2100" dirty="0" err="1">
                <a:solidFill>
                  <a:prstClr val="black"/>
                </a:solidFill>
              </a:rPr>
              <a:t>parau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Vartej</a:t>
            </a:r>
            <a:r>
              <a:rPr lang="fr-FR" sz="2100" dirty="0">
                <a:solidFill>
                  <a:prstClr val="black"/>
                </a:solidFill>
              </a:rPr>
              <a:t> , </a:t>
            </a:r>
            <a:r>
              <a:rPr lang="fr-FR" sz="2100" dirty="0" err="1">
                <a:solidFill>
                  <a:prstClr val="black"/>
                </a:solidFill>
              </a:rPr>
              <a:t>afluent</a:t>
            </a:r>
            <a:r>
              <a:rPr lang="fr-FR" sz="2100" dirty="0">
                <a:solidFill>
                  <a:prstClr val="black"/>
                </a:solidFill>
              </a:rPr>
              <a:t> al </a:t>
            </a:r>
            <a:r>
              <a:rPr lang="fr-FR" sz="2100" dirty="0" err="1">
                <a:solidFill>
                  <a:prstClr val="black"/>
                </a:solidFill>
              </a:rPr>
              <a:t>raului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Cotmeana</a:t>
            </a:r>
            <a:r>
              <a:rPr lang="fr-FR" sz="2100" dirty="0">
                <a:solidFill>
                  <a:prstClr val="black"/>
                </a:solidFill>
              </a:rPr>
              <a:t> in </a:t>
            </a:r>
            <a:r>
              <a:rPr lang="fr-FR" sz="2100" dirty="0" err="1">
                <a:solidFill>
                  <a:prstClr val="black"/>
                </a:solidFill>
              </a:rPr>
              <a:t>localitatea</a:t>
            </a:r>
            <a:r>
              <a:rPr lang="fr-FR" sz="2100" dirty="0">
                <a:solidFill>
                  <a:prstClr val="black"/>
                </a:solidFill>
              </a:rPr>
              <a:t> Babana , </a:t>
            </a:r>
            <a:r>
              <a:rPr lang="fr-FR" sz="2100" dirty="0" err="1">
                <a:solidFill>
                  <a:prstClr val="black"/>
                </a:solidFill>
              </a:rPr>
              <a:t>jud</a:t>
            </a:r>
            <a:r>
              <a:rPr lang="fr-FR" sz="2100" dirty="0">
                <a:solidFill>
                  <a:prstClr val="black"/>
                </a:solidFill>
              </a:rPr>
              <a:t>. </a:t>
            </a:r>
            <a:r>
              <a:rPr lang="fr-FR" sz="2100" dirty="0" err="1">
                <a:solidFill>
                  <a:prstClr val="black"/>
                </a:solidFill>
              </a:rPr>
              <a:t>Arges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70-</a:t>
            </a:r>
            <a:r>
              <a:rPr lang="it-IT" sz="2100" dirty="0">
                <a:solidFill>
                  <a:prstClr val="black"/>
                </a:solidFill>
              </a:rPr>
              <a:t>Regularizare  si  consolidare  maluri  Rau  Vedita  in  Localitatea  Vedea, Arges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76-Regularizare </a:t>
            </a:r>
            <a:r>
              <a:rPr lang="fr-FR" sz="2100" dirty="0" err="1">
                <a:solidFill>
                  <a:prstClr val="black"/>
                </a:solidFill>
              </a:rPr>
              <a:t>parau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Budeasa</a:t>
            </a:r>
            <a:r>
              <a:rPr lang="fr-FR" sz="2100" dirty="0">
                <a:solidFill>
                  <a:prstClr val="black"/>
                </a:solidFill>
              </a:rPr>
              <a:t> , </a:t>
            </a:r>
            <a:r>
              <a:rPr lang="fr-FR" sz="2100" dirty="0" err="1">
                <a:solidFill>
                  <a:prstClr val="black"/>
                </a:solidFill>
              </a:rPr>
              <a:t>comuna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Budeasa</a:t>
            </a:r>
            <a:r>
              <a:rPr lang="fr-FR" sz="2100" dirty="0">
                <a:solidFill>
                  <a:prstClr val="black"/>
                </a:solidFill>
              </a:rPr>
              <a:t> , zona de </a:t>
            </a:r>
            <a:r>
              <a:rPr lang="fr-FR" sz="2100" dirty="0" err="1">
                <a:solidFill>
                  <a:prstClr val="black"/>
                </a:solidFill>
              </a:rPr>
              <a:t>debusare</a:t>
            </a:r>
            <a:r>
              <a:rPr lang="fr-FR" sz="2100" dirty="0">
                <a:solidFill>
                  <a:prstClr val="black"/>
                </a:solidFill>
              </a:rPr>
              <a:t> in rigola de </a:t>
            </a:r>
            <a:r>
              <a:rPr lang="fr-FR" sz="2100" dirty="0" err="1">
                <a:solidFill>
                  <a:prstClr val="black"/>
                </a:solidFill>
              </a:rPr>
              <a:t>dig</a:t>
            </a:r>
            <a:r>
              <a:rPr lang="fr-FR" sz="2100" dirty="0">
                <a:solidFill>
                  <a:prstClr val="black"/>
                </a:solidFill>
              </a:rPr>
              <a:t>, mal </a:t>
            </a:r>
            <a:r>
              <a:rPr lang="fr-FR" sz="2100" dirty="0" err="1">
                <a:solidFill>
                  <a:prstClr val="black"/>
                </a:solidFill>
              </a:rPr>
              <a:t>drept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acumulare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Maracineni</a:t>
            </a:r>
            <a:r>
              <a:rPr lang="fr-FR" sz="2100" dirty="0">
                <a:solidFill>
                  <a:prstClr val="black"/>
                </a:solidFill>
              </a:rPr>
              <a:t>, </a:t>
            </a:r>
            <a:r>
              <a:rPr lang="fr-FR" sz="2100" dirty="0" err="1">
                <a:solidFill>
                  <a:prstClr val="black"/>
                </a:solidFill>
              </a:rPr>
              <a:t>jud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Arges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41-Refacerea </a:t>
            </a:r>
            <a:r>
              <a:rPr lang="fr-FR" sz="2100" dirty="0" err="1">
                <a:solidFill>
                  <a:prstClr val="black"/>
                </a:solidFill>
              </a:rPr>
              <a:t>lucrarilor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calamitate</a:t>
            </a:r>
            <a:r>
              <a:rPr lang="fr-FR" sz="2100" dirty="0">
                <a:solidFill>
                  <a:prstClr val="black"/>
                </a:solidFill>
              </a:rPr>
              <a:t> la </a:t>
            </a:r>
            <a:r>
              <a:rPr lang="fr-FR" sz="2100" dirty="0" err="1">
                <a:solidFill>
                  <a:prstClr val="black"/>
                </a:solidFill>
              </a:rPr>
              <a:t>acumularea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Oravita</a:t>
            </a:r>
            <a:r>
              <a:rPr lang="fr-FR" sz="2100" dirty="0">
                <a:solidFill>
                  <a:prstClr val="black"/>
                </a:solidFill>
              </a:rPr>
              <a:t> I, </a:t>
            </a:r>
            <a:r>
              <a:rPr lang="fr-FR" sz="2100" dirty="0" err="1">
                <a:solidFill>
                  <a:prstClr val="black"/>
                </a:solidFill>
              </a:rPr>
              <a:t>jud.Caras</a:t>
            </a:r>
            <a:r>
              <a:rPr lang="fr-FR" sz="2100" dirty="0">
                <a:solidFill>
                  <a:prstClr val="black"/>
                </a:solidFill>
              </a:rPr>
              <a:t> Severin</a:t>
            </a:r>
          </a:p>
          <a:p>
            <a:pPr mar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45-</a:t>
            </a:r>
            <a:r>
              <a:rPr lang="it-IT" sz="2100" dirty="0">
                <a:solidFill>
                  <a:prstClr val="black"/>
                </a:solidFill>
              </a:rPr>
              <a:t>Regularizare Valea Mare si Bosneag la Moldova Noua, </a:t>
            </a:r>
            <a:r>
              <a:rPr lang="fr-FR" sz="2100" dirty="0" err="1">
                <a:solidFill>
                  <a:prstClr val="black"/>
                </a:solidFill>
              </a:rPr>
              <a:t>jud.Caras</a:t>
            </a:r>
            <a:r>
              <a:rPr lang="fr-FR" sz="2100" dirty="0">
                <a:solidFill>
                  <a:prstClr val="black"/>
                </a:solidFill>
              </a:rPr>
              <a:t> Severin</a:t>
            </a:r>
          </a:p>
          <a:p>
            <a:pPr mar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48-Regularizare </a:t>
            </a:r>
            <a:r>
              <a:rPr lang="fr-FR" sz="2100" dirty="0" err="1">
                <a:solidFill>
                  <a:prstClr val="black"/>
                </a:solidFill>
              </a:rPr>
              <a:t>parau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Axin</a:t>
            </a:r>
            <a:r>
              <a:rPr lang="fr-FR" sz="2100" dirty="0">
                <a:solidFill>
                  <a:prstClr val="black"/>
                </a:solidFill>
              </a:rPr>
              <a:t> in </a:t>
            </a:r>
            <a:r>
              <a:rPr lang="fr-FR" sz="2100" dirty="0" err="1">
                <a:solidFill>
                  <a:prstClr val="black"/>
                </a:solidFill>
              </a:rPr>
              <a:t>localitatea</a:t>
            </a:r>
            <a:r>
              <a:rPr lang="fr-FR" sz="2100" dirty="0">
                <a:solidFill>
                  <a:prstClr val="black"/>
                </a:solidFill>
              </a:rPr>
              <a:t> Var, </a:t>
            </a:r>
            <a:r>
              <a:rPr lang="fr-FR" sz="2100" dirty="0" err="1">
                <a:solidFill>
                  <a:prstClr val="black"/>
                </a:solidFill>
              </a:rPr>
              <a:t>comuna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Obreja</a:t>
            </a:r>
            <a:r>
              <a:rPr lang="fr-FR" sz="2100" dirty="0">
                <a:solidFill>
                  <a:prstClr val="black"/>
                </a:solidFill>
              </a:rPr>
              <a:t>, </a:t>
            </a:r>
            <a:r>
              <a:rPr lang="fr-FR" sz="2100" dirty="0" err="1">
                <a:solidFill>
                  <a:prstClr val="black"/>
                </a:solidFill>
              </a:rPr>
              <a:t>jud.Caras</a:t>
            </a:r>
            <a:r>
              <a:rPr lang="fr-FR" sz="2100" dirty="0">
                <a:solidFill>
                  <a:prstClr val="black"/>
                </a:solidFill>
              </a:rPr>
              <a:t> Severin</a:t>
            </a: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51-Inchidere </a:t>
            </a:r>
            <a:r>
              <a:rPr lang="fr-FR" sz="2100" dirty="0" err="1">
                <a:solidFill>
                  <a:prstClr val="black"/>
                </a:solidFill>
              </a:rPr>
              <a:t>linie</a:t>
            </a:r>
            <a:r>
              <a:rPr lang="fr-FR" sz="2100" dirty="0">
                <a:solidFill>
                  <a:prstClr val="black"/>
                </a:solidFill>
              </a:rPr>
              <a:t> de </a:t>
            </a:r>
            <a:r>
              <a:rPr lang="fr-FR" sz="2100" dirty="0" err="1">
                <a:solidFill>
                  <a:prstClr val="black"/>
                </a:solidFill>
              </a:rPr>
              <a:t>aparare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cu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gabioane</a:t>
            </a:r>
            <a:r>
              <a:rPr lang="fr-FR" sz="2100" dirty="0">
                <a:solidFill>
                  <a:prstClr val="black"/>
                </a:solidFill>
              </a:rPr>
              <a:t>, mal </a:t>
            </a:r>
            <a:r>
              <a:rPr lang="fr-FR" sz="2100" dirty="0" err="1">
                <a:solidFill>
                  <a:prstClr val="black"/>
                </a:solidFill>
              </a:rPr>
              <a:t>stang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rau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Bega</a:t>
            </a:r>
            <a:r>
              <a:rPr lang="fr-FR" sz="2100" dirty="0">
                <a:solidFill>
                  <a:prstClr val="black"/>
                </a:solidFill>
              </a:rPr>
              <a:t> Sasa - in loc. </a:t>
            </a:r>
            <a:r>
              <a:rPr lang="fr-FR" sz="2100" dirty="0" err="1">
                <a:solidFill>
                  <a:prstClr val="black"/>
                </a:solidFill>
              </a:rPr>
              <a:t>Poieni,judTimis</a:t>
            </a:r>
            <a:endParaRPr lang="fr-FR" sz="2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100" dirty="0">
                <a:solidFill>
                  <a:prstClr val="black"/>
                </a:solidFill>
              </a:rPr>
              <a:t>53-Regularizare </a:t>
            </a:r>
            <a:r>
              <a:rPr lang="fr-FR" sz="2100" dirty="0" err="1">
                <a:solidFill>
                  <a:prstClr val="black"/>
                </a:solidFill>
              </a:rPr>
              <a:t>pârâu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Baboia</a:t>
            </a:r>
            <a:r>
              <a:rPr lang="fr-FR" sz="2100" dirty="0">
                <a:solidFill>
                  <a:prstClr val="black"/>
                </a:solidFill>
              </a:rPr>
              <a:t>, </a:t>
            </a:r>
            <a:r>
              <a:rPr lang="fr-FR" sz="2100" dirty="0" err="1">
                <a:solidFill>
                  <a:prstClr val="black"/>
                </a:solidFill>
              </a:rPr>
              <a:t>pe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sectorul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Acumulare</a:t>
            </a:r>
            <a:r>
              <a:rPr lang="fr-FR" sz="2100" dirty="0">
                <a:solidFill>
                  <a:prstClr val="black"/>
                </a:solidFill>
              </a:rPr>
              <a:t> Cornu - </a:t>
            </a:r>
            <a:r>
              <a:rPr lang="fr-FR" sz="2100" dirty="0" err="1">
                <a:solidFill>
                  <a:prstClr val="black"/>
                </a:solidFill>
              </a:rPr>
              <a:t>Acumulare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 err="1">
                <a:solidFill>
                  <a:prstClr val="black"/>
                </a:solidFill>
              </a:rPr>
              <a:t>Caraula</a:t>
            </a:r>
            <a:r>
              <a:rPr lang="fr-FR" sz="2100" dirty="0">
                <a:solidFill>
                  <a:prstClr val="black"/>
                </a:solidFill>
              </a:rPr>
              <a:t>, </a:t>
            </a:r>
            <a:r>
              <a:rPr lang="fr-FR" sz="2100" dirty="0" err="1">
                <a:solidFill>
                  <a:prstClr val="black"/>
                </a:solidFill>
              </a:rPr>
              <a:t>jud</a:t>
            </a:r>
            <a:r>
              <a:rPr lang="fr-FR" sz="2100" dirty="0">
                <a:solidFill>
                  <a:prstClr val="black"/>
                </a:solidFill>
              </a:rPr>
              <a:t>. </a:t>
            </a:r>
            <a:r>
              <a:rPr lang="fr-FR" sz="2100" dirty="0" smtClean="0">
                <a:solidFill>
                  <a:prstClr val="black"/>
                </a:solidFill>
              </a:rPr>
              <a:t>Dolj</a:t>
            </a:r>
            <a:endParaRPr lang="fr-FR" sz="2100" dirty="0" smtClean="0"/>
          </a:p>
          <a:p>
            <a:endParaRPr lang="ro-RO" sz="1000" dirty="0"/>
          </a:p>
        </p:txBody>
      </p:sp>
      <p:sp>
        <p:nvSpPr>
          <p:cNvPr id="6" name="CasetăText 2">
            <a:extLst>
              <a:ext uri="{FF2B5EF4-FFF2-40B4-BE49-F238E27FC236}">
                <a16:creationId xmlns="" xmlns:a16="http://schemas.microsoft.com/office/drawing/2014/main" id="{5FE5D1DE-8835-4618-BCD3-6BE917C3B42E}"/>
              </a:ext>
            </a:extLst>
          </p:cNvPr>
          <p:cNvSpPr txBox="1"/>
          <p:nvPr/>
        </p:nvSpPr>
        <p:spPr>
          <a:xfrm>
            <a:off x="271407" y="173824"/>
            <a:ext cx="13908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Lucr</a:t>
            </a:r>
            <a:r>
              <a:rPr lang="ro-RO" sz="1600" b="1" dirty="0" err="1"/>
              <a:t>ări</a:t>
            </a:r>
            <a:r>
              <a:rPr lang="ro-RO" sz="1600" b="1" dirty="0"/>
              <a:t> </a:t>
            </a:r>
            <a:r>
              <a:rPr lang="ro-RO" sz="1600" b="1" dirty="0" smtClean="0"/>
              <a:t>finanțate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anul</a:t>
            </a:r>
            <a:r>
              <a:rPr lang="en-US" sz="1600" b="1" dirty="0" smtClean="0"/>
              <a:t> 2019</a:t>
            </a:r>
            <a:r>
              <a:rPr lang="ro-RO" sz="1600" b="1" dirty="0" smtClean="0"/>
              <a:t> </a:t>
            </a:r>
            <a:r>
              <a:rPr lang="ro-RO" sz="1600" b="1" dirty="0"/>
              <a:t>cu surse de la bugetul de stat și surse proprii ANAR în curs de execuție </a:t>
            </a:r>
          </a:p>
        </p:txBody>
      </p:sp>
    </p:spTree>
    <p:extLst>
      <p:ext uri="{BB962C8B-B14F-4D97-AF65-F5344CB8AC3E}">
        <p14:creationId xmlns:p14="http://schemas.microsoft.com/office/powerpoint/2010/main" val="151803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2401"/>
            <a:ext cx="10881360" cy="457199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Lucr</a:t>
            </a:r>
            <a:r>
              <a:rPr lang="ro-RO" sz="2000" b="1" dirty="0" err="1"/>
              <a:t>ări</a:t>
            </a:r>
            <a:r>
              <a:rPr lang="ro-RO" sz="2000" b="1" dirty="0"/>
              <a:t> </a:t>
            </a:r>
            <a:r>
              <a:rPr lang="ro-RO" sz="2000" b="1" dirty="0" smtClean="0"/>
              <a:t>finanțate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anul</a:t>
            </a:r>
            <a:r>
              <a:rPr lang="en-US" sz="2000" b="1" dirty="0" smtClean="0"/>
              <a:t> 2019</a:t>
            </a:r>
            <a:r>
              <a:rPr lang="ro-RO" sz="2000" b="1" dirty="0" smtClean="0"/>
              <a:t> </a:t>
            </a:r>
            <a:r>
              <a:rPr lang="ro-RO" sz="2000" b="1" dirty="0"/>
              <a:t>de la bugetul de stat și surse proprii ANAR în curs de </a:t>
            </a:r>
            <a:r>
              <a:rPr lang="ro-RO" sz="2000" b="1" dirty="0" smtClean="0"/>
              <a:t>execuție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838200"/>
            <a:ext cx="8961120" cy="70561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700" b="1" dirty="0" smtClean="0">
                <a:solidFill>
                  <a:schemeClr val="tx1"/>
                </a:solidFill>
              </a:rPr>
              <a:t>In </a:t>
            </a:r>
            <a:r>
              <a:rPr lang="en-US" sz="1700" b="1" dirty="0" err="1" smtClean="0">
                <a:solidFill>
                  <a:schemeClr val="tx1"/>
                </a:solidFill>
              </a:rPr>
              <a:t>procedura</a:t>
            </a:r>
            <a:r>
              <a:rPr lang="en-US" sz="1700" b="1" dirty="0" smtClean="0">
                <a:solidFill>
                  <a:schemeClr val="tx1"/>
                </a:solidFill>
              </a:rPr>
              <a:t> de </a:t>
            </a:r>
            <a:r>
              <a:rPr lang="en-US" sz="1700" b="1" dirty="0" err="1" smtClean="0">
                <a:solidFill>
                  <a:schemeClr val="tx1"/>
                </a:solidFill>
              </a:rPr>
              <a:t>achizitie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31a-Permanentizarea </a:t>
            </a:r>
            <a:r>
              <a:rPr lang="en-US" sz="1200" dirty="0" err="1">
                <a:solidFill>
                  <a:schemeClr val="tx1"/>
                </a:solidFill>
              </a:rPr>
              <a:t>acumularii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Egher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jud</a:t>
            </a:r>
            <a:r>
              <a:rPr lang="en-US" sz="1200" dirty="0" smtClean="0">
                <a:solidFill>
                  <a:schemeClr val="tx1"/>
                </a:solidFill>
              </a:rPr>
              <a:t> Bihor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39-</a:t>
            </a:r>
            <a:r>
              <a:rPr lang="it-IT" sz="1200" dirty="0">
                <a:solidFill>
                  <a:schemeClr val="tx1"/>
                </a:solidFill>
              </a:rPr>
              <a:t>Amenajare complexa Canalul Morii si afluenti la </a:t>
            </a:r>
            <a:r>
              <a:rPr lang="it-IT" sz="1200" dirty="0" smtClean="0">
                <a:solidFill>
                  <a:schemeClr val="tx1"/>
                </a:solidFill>
              </a:rPr>
              <a:t>Reghin, jud Mures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93-Aparare </a:t>
            </a:r>
            <a:r>
              <a:rPr lang="en-US" sz="1200" dirty="0" err="1">
                <a:solidFill>
                  <a:schemeClr val="tx1"/>
                </a:solidFill>
              </a:rPr>
              <a:t>impotriva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inundatiilor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dirty="0" err="1">
                <a:solidFill>
                  <a:schemeClr val="tx1"/>
                </a:solidFill>
              </a:rPr>
              <a:t>localitatilor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Solesti</a:t>
            </a:r>
            <a:r>
              <a:rPr lang="en-US" sz="1200" dirty="0">
                <a:solidFill>
                  <a:schemeClr val="tx1"/>
                </a:solidFill>
              </a:rPr>
              <a:t> - </a:t>
            </a:r>
            <a:r>
              <a:rPr lang="en-US" sz="1200" dirty="0" err="1">
                <a:solidFill>
                  <a:schemeClr val="tx1"/>
                </a:solidFill>
              </a:rPr>
              <a:t>Vaslui</a:t>
            </a:r>
            <a:r>
              <a:rPr lang="en-US" sz="1200" dirty="0">
                <a:solidFill>
                  <a:schemeClr val="tx1"/>
                </a:solidFill>
              </a:rPr>
              <a:t> - </a:t>
            </a:r>
            <a:r>
              <a:rPr lang="en-US" sz="1200" dirty="0" err="1">
                <a:solidFill>
                  <a:schemeClr val="tx1"/>
                </a:solidFill>
              </a:rPr>
              <a:t>Secuia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jud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Vaslui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H-</a:t>
            </a:r>
            <a:r>
              <a:rPr lang="en-US" sz="1200" dirty="0" err="1">
                <a:solidFill>
                  <a:schemeClr val="tx1"/>
                </a:solidFill>
              </a:rPr>
              <a:t>Regularizare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Tarlung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aval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baraj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Sacele</a:t>
            </a:r>
            <a:r>
              <a:rPr lang="en-US" sz="1200" dirty="0">
                <a:solidFill>
                  <a:schemeClr val="tx1"/>
                </a:solidFill>
              </a:rPr>
              <a:t> - </a:t>
            </a:r>
            <a:r>
              <a:rPr lang="en-US" sz="1200" dirty="0" err="1">
                <a:solidFill>
                  <a:schemeClr val="tx1"/>
                </a:solidFill>
              </a:rPr>
              <a:t>confluenta</a:t>
            </a:r>
            <a:r>
              <a:rPr lang="en-US" sz="1200" dirty="0">
                <a:solidFill>
                  <a:schemeClr val="tx1"/>
                </a:solidFill>
              </a:rPr>
              <a:t> Raul </a:t>
            </a:r>
            <a:r>
              <a:rPr lang="en-US" sz="1200" dirty="0" smtClean="0">
                <a:solidFill>
                  <a:schemeClr val="tx1"/>
                </a:solidFill>
              </a:rPr>
              <a:t>Negru </a:t>
            </a:r>
            <a:r>
              <a:rPr lang="en-US" sz="1200" dirty="0" err="1" smtClean="0">
                <a:solidFill>
                  <a:schemeClr val="tx1"/>
                </a:solidFill>
              </a:rPr>
              <a:t>judetul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Brasov </a:t>
            </a:r>
            <a:r>
              <a:rPr lang="en-US" sz="1200" dirty="0" err="1">
                <a:solidFill>
                  <a:schemeClr val="tx1"/>
                </a:solidFill>
              </a:rPr>
              <a:t>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judetul</a:t>
            </a:r>
            <a:r>
              <a:rPr lang="en-US" sz="1200" dirty="0">
                <a:solidFill>
                  <a:schemeClr val="tx1"/>
                </a:solidFill>
              </a:rPr>
              <a:t> Covasna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85-Amenajare </a:t>
            </a:r>
            <a:r>
              <a:rPr lang="en-US" sz="1200" dirty="0" err="1">
                <a:solidFill>
                  <a:schemeClr val="tx1"/>
                </a:solidFill>
              </a:rPr>
              <a:t>rau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Ramnicu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Sarat</a:t>
            </a:r>
            <a:r>
              <a:rPr lang="en-US" sz="1200" dirty="0">
                <a:solidFill>
                  <a:schemeClr val="tx1"/>
                </a:solidFill>
              </a:rPr>
              <a:t> la </a:t>
            </a:r>
            <a:r>
              <a:rPr lang="en-US" sz="1200" dirty="0" err="1">
                <a:solidFill>
                  <a:schemeClr val="tx1"/>
                </a:solidFill>
              </a:rPr>
              <a:t>Topliceni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jud</a:t>
            </a:r>
            <a:r>
              <a:rPr lang="en-US" sz="1200" dirty="0" smtClean="0">
                <a:solidFill>
                  <a:schemeClr val="tx1"/>
                </a:solidFill>
              </a:rPr>
              <a:t> Buzau</a:t>
            </a:r>
          </a:p>
          <a:p>
            <a:pPr algn="l"/>
            <a:r>
              <a:rPr lang="en-US" sz="1500" b="1" dirty="0" smtClean="0">
                <a:solidFill>
                  <a:schemeClr val="tx1"/>
                </a:solidFill>
              </a:rPr>
              <a:t>PIF 2020 </a:t>
            </a:r>
            <a:r>
              <a:rPr lang="en-US" sz="1500" b="1" dirty="0" err="1" smtClean="0">
                <a:solidFill>
                  <a:schemeClr val="tx1"/>
                </a:solidFill>
              </a:rPr>
              <a:t>si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anii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ulteriori</a:t>
            </a:r>
            <a:endParaRPr lang="en-US" sz="15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A3-</a:t>
            </a:r>
            <a:r>
              <a:rPr lang="it-IT" sz="1200" b="1" dirty="0"/>
              <a:t>AMENAJAREA RAULUI SASAR IN MUNICIPIUL BAIA MARE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16-</a:t>
            </a:r>
            <a:r>
              <a:rPr lang="it-IT" sz="1100" dirty="0">
                <a:solidFill>
                  <a:schemeClr val="tx1"/>
                </a:solidFill>
              </a:rPr>
              <a:t>Amenajarea rau Cvasnita in comuna Poienile de sub Munte, jud. </a:t>
            </a:r>
            <a:r>
              <a:rPr lang="it-IT" sz="1100" dirty="0" smtClean="0">
                <a:solidFill>
                  <a:schemeClr val="tx1"/>
                </a:solidFill>
              </a:rPr>
              <a:t>Maramures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3-</a:t>
            </a:r>
            <a:r>
              <a:rPr lang="it-IT" sz="1100" dirty="0" smtClean="0">
                <a:solidFill>
                  <a:schemeClr val="tx1"/>
                </a:solidFill>
              </a:rPr>
              <a:t>Amenajarea </a:t>
            </a:r>
            <a:r>
              <a:rPr lang="it-IT" sz="1100" dirty="0">
                <a:solidFill>
                  <a:schemeClr val="tx1"/>
                </a:solidFill>
              </a:rPr>
              <a:t>raului Somesul Mic in municipiul Cluj, </a:t>
            </a:r>
            <a:r>
              <a:rPr lang="it-IT" sz="1100" dirty="0" smtClean="0">
                <a:solidFill>
                  <a:schemeClr val="tx1"/>
                </a:solidFill>
              </a:rPr>
              <a:t>jud Clij</a:t>
            </a: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30-</a:t>
            </a:r>
            <a:r>
              <a:rPr lang="es-ES" sz="1100" dirty="0" err="1">
                <a:solidFill>
                  <a:schemeClr val="tx1"/>
                </a:solidFill>
              </a:rPr>
              <a:t>Amenajare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err="1">
                <a:solidFill>
                  <a:schemeClr val="tx1"/>
                </a:solidFill>
              </a:rPr>
              <a:t>Valea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err="1">
                <a:solidFill>
                  <a:schemeClr val="tx1"/>
                </a:solidFill>
              </a:rPr>
              <a:t>Sighisoara</a:t>
            </a:r>
            <a:r>
              <a:rPr lang="es-ES" sz="1100" dirty="0">
                <a:solidFill>
                  <a:schemeClr val="tx1"/>
                </a:solidFill>
              </a:rPr>
              <a:t>, ETAPA II </a:t>
            </a:r>
            <a:r>
              <a:rPr lang="es-ES" sz="1100" dirty="0" smtClean="0">
                <a:solidFill>
                  <a:schemeClr val="tx1"/>
                </a:solidFill>
              </a:rPr>
              <a:t>a , </a:t>
            </a:r>
            <a:r>
              <a:rPr lang="es-ES" sz="1100" dirty="0" err="1" smtClean="0">
                <a:solidFill>
                  <a:schemeClr val="tx1"/>
                </a:solidFill>
              </a:rPr>
              <a:t>jud</a:t>
            </a:r>
            <a:r>
              <a:rPr lang="es-ES" sz="1100" dirty="0" smtClean="0">
                <a:solidFill>
                  <a:schemeClr val="tx1"/>
                </a:solidFill>
              </a:rPr>
              <a:t> Arad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D-</a:t>
            </a:r>
            <a:r>
              <a:rPr lang="it-IT" sz="1100" dirty="0">
                <a:solidFill>
                  <a:schemeClr val="tx1"/>
                </a:solidFill>
              </a:rPr>
              <a:t>Regularizare rau Ariesul mare si afluenti amonte de acumularea Mihoiesti, jud. Alba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35-</a:t>
            </a:r>
            <a:r>
              <a:rPr lang="pt-BR" sz="1100" dirty="0">
                <a:solidFill>
                  <a:schemeClr val="tx1"/>
                </a:solidFill>
              </a:rPr>
              <a:t>Regularizare pârâu Galda în comuna Galda de Jos, </a:t>
            </a:r>
            <a:r>
              <a:rPr lang="pt-BR" sz="1100" dirty="0" smtClean="0">
                <a:solidFill>
                  <a:schemeClr val="tx1"/>
                </a:solidFill>
              </a:rPr>
              <a:t>jud Alba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36-</a:t>
            </a:r>
            <a:r>
              <a:rPr lang="es-ES" sz="1100" dirty="0">
                <a:solidFill>
                  <a:schemeClr val="tx1"/>
                </a:solidFill>
              </a:rPr>
              <a:t>Regularizare </a:t>
            </a:r>
            <a:r>
              <a:rPr lang="es-ES" sz="1100" dirty="0" err="1">
                <a:solidFill>
                  <a:schemeClr val="tx1"/>
                </a:solidFill>
              </a:rPr>
              <a:t>pârâu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err="1">
                <a:solidFill>
                  <a:schemeClr val="tx1"/>
                </a:solidFill>
              </a:rPr>
              <a:t>Abrud</a:t>
            </a:r>
            <a:r>
              <a:rPr lang="es-ES" sz="1100" dirty="0">
                <a:solidFill>
                  <a:schemeClr val="tx1"/>
                </a:solidFill>
              </a:rPr>
              <a:t> la </a:t>
            </a:r>
            <a:r>
              <a:rPr lang="es-ES" sz="1100" dirty="0" err="1">
                <a:solidFill>
                  <a:schemeClr val="tx1"/>
                </a:solidFill>
              </a:rPr>
              <a:t>Abrud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smtClean="0">
                <a:solidFill>
                  <a:schemeClr val="tx1"/>
                </a:solidFill>
              </a:rPr>
              <a:t>, </a:t>
            </a:r>
            <a:r>
              <a:rPr lang="es-ES" sz="1100" dirty="0" err="1" smtClean="0">
                <a:solidFill>
                  <a:schemeClr val="tx1"/>
                </a:solidFill>
              </a:rPr>
              <a:t>jud</a:t>
            </a:r>
            <a:r>
              <a:rPr lang="es-ES" sz="1100" dirty="0" smtClean="0">
                <a:solidFill>
                  <a:schemeClr val="tx1"/>
                </a:solidFill>
              </a:rPr>
              <a:t> Alba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31-</a:t>
            </a:r>
            <a:r>
              <a:rPr lang="it-IT" sz="1100" dirty="0">
                <a:solidFill>
                  <a:schemeClr val="tx1"/>
                </a:solidFill>
              </a:rPr>
              <a:t>Lucrari pentru inlaturarea calamitatilor naturale produse in b.h. Crisul Alb in perioada 30.07.-</a:t>
            </a:r>
            <a:r>
              <a:rPr lang="it-IT" sz="1100" dirty="0" smtClean="0">
                <a:solidFill>
                  <a:schemeClr val="tx1"/>
                </a:solidFill>
              </a:rPr>
              <a:t>31.07.2018, jud Hunedoara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A1-</a:t>
            </a:r>
            <a:r>
              <a:rPr lang="ro-RO" sz="1300" b="1" dirty="0"/>
              <a:t>ACUMULARE MIHAILENI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37-</a:t>
            </a:r>
            <a:r>
              <a:rPr lang="pt-BR" sz="1100" dirty="0">
                <a:solidFill>
                  <a:schemeClr val="tx1"/>
                </a:solidFill>
              </a:rPr>
              <a:t>Regularizare parau Gurasada pe teritoriul comunei </a:t>
            </a:r>
            <a:r>
              <a:rPr lang="pt-BR" sz="1100" dirty="0" smtClean="0">
                <a:solidFill>
                  <a:schemeClr val="tx1"/>
                </a:solidFill>
              </a:rPr>
              <a:t>Gurasada, jud Hunedoara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A5-</a:t>
            </a:r>
            <a:r>
              <a:rPr lang="ro-RO" sz="1300" b="1" dirty="0"/>
              <a:t>ACUMULARE SURDUC PENTRU ZONA TIMISOARA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46-Regularizare </a:t>
            </a:r>
            <a:r>
              <a:rPr lang="en-US" sz="1100" dirty="0" err="1">
                <a:solidFill>
                  <a:schemeClr val="tx1"/>
                </a:solidFill>
              </a:rPr>
              <a:t>parau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Nadrag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afluenti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sectorul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amonte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localitatea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Nadrag</a:t>
            </a:r>
            <a:r>
              <a:rPr lang="en-US" sz="1100" dirty="0">
                <a:solidFill>
                  <a:schemeClr val="tx1"/>
                </a:solidFill>
              </a:rPr>
              <a:t> - </a:t>
            </a:r>
            <a:r>
              <a:rPr lang="en-US" sz="1100" dirty="0" err="1">
                <a:solidFill>
                  <a:schemeClr val="tx1"/>
                </a:solidFill>
              </a:rPr>
              <a:t>confluenta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rau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Timis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Timis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A6-</a:t>
            </a:r>
            <a:r>
              <a:rPr lang="ro-RO" sz="1300" b="1" dirty="0"/>
              <a:t>AMENAJARI HIDROTEHNICE IN BH NIRAJ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47-Regularizare </a:t>
            </a:r>
            <a:r>
              <a:rPr lang="en-US" sz="1100" dirty="0" err="1">
                <a:solidFill>
                  <a:schemeClr val="tx1"/>
                </a:solidFill>
              </a:rPr>
              <a:t>parau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Belareca</a:t>
            </a:r>
            <a:r>
              <a:rPr lang="en-US" sz="1100" dirty="0" smtClean="0">
                <a:solidFill>
                  <a:schemeClr val="tx1"/>
                </a:solidFill>
              </a:rPr>
              <a:t>,, 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Caras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Severin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F-</a:t>
            </a:r>
            <a:r>
              <a:rPr lang="en-US" sz="1100" dirty="0" err="1">
                <a:solidFill>
                  <a:schemeClr val="tx1"/>
                </a:solidFill>
              </a:rPr>
              <a:t>Regularizare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parau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Bistricioara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tronsonul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en-US" sz="1100" dirty="0" err="1">
                <a:solidFill>
                  <a:schemeClr val="tx1"/>
                </a:solidFill>
              </a:rPr>
              <a:t>Saliste</a:t>
            </a:r>
            <a:r>
              <a:rPr lang="en-US" sz="1100" dirty="0">
                <a:solidFill>
                  <a:schemeClr val="tx1"/>
                </a:solidFill>
              </a:rPr>
              <a:t> - </a:t>
            </a:r>
            <a:r>
              <a:rPr lang="en-US" sz="1100" dirty="0" err="1">
                <a:solidFill>
                  <a:schemeClr val="tx1"/>
                </a:solidFill>
              </a:rPr>
              <a:t>Romanii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 smtClean="0">
                <a:solidFill>
                  <a:schemeClr val="tx1"/>
                </a:solidFill>
              </a:rPr>
              <a:t>sus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Valcea</a:t>
            </a: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62-</a:t>
            </a:r>
            <a:r>
              <a:rPr lang="pt-BR" sz="1100" dirty="0">
                <a:solidFill>
                  <a:schemeClr val="tx1"/>
                </a:solidFill>
              </a:rPr>
              <a:t>Regularizare parau Turcu pe sectorul Bran Fagaras - confluenta cu paraul Barsa, </a:t>
            </a:r>
            <a:r>
              <a:rPr lang="pt-BR" sz="1100" dirty="0" smtClean="0">
                <a:solidFill>
                  <a:schemeClr val="tx1"/>
                </a:solidFill>
              </a:rPr>
              <a:t>jud Brasov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2b-Amenajarea </a:t>
            </a:r>
            <a:r>
              <a:rPr lang="en-US" sz="1100" dirty="0" err="1">
                <a:solidFill>
                  <a:schemeClr val="tx1"/>
                </a:solidFill>
              </a:rPr>
              <a:t>raului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Arges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sectorul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barajului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Golesti</a:t>
            </a:r>
            <a:r>
              <a:rPr lang="en-US" sz="1100" dirty="0">
                <a:solidFill>
                  <a:schemeClr val="tx1"/>
                </a:solidFill>
              </a:rPr>
              <a:t> - </a:t>
            </a:r>
            <a:r>
              <a:rPr lang="en-US" sz="1100" dirty="0" err="1">
                <a:solidFill>
                  <a:schemeClr val="tx1"/>
                </a:solidFill>
              </a:rPr>
              <a:t>baraj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Ogrezeni</a:t>
            </a:r>
            <a:r>
              <a:rPr lang="en-US" sz="1100" dirty="0">
                <a:solidFill>
                  <a:schemeClr val="tx1"/>
                </a:solidFill>
              </a:rPr>
              <a:t> in </a:t>
            </a:r>
            <a:r>
              <a:rPr lang="en-US" sz="1100" dirty="0" err="1">
                <a:solidFill>
                  <a:schemeClr val="tx1"/>
                </a:solidFill>
              </a:rPr>
              <a:t>vederea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stabilizarii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albiei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judetele</a:t>
            </a:r>
            <a:r>
              <a:rPr lang="en-US" sz="1100" dirty="0" smtClean="0">
                <a:solidFill>
                  <a:schemeClr val="tx1"/>
                </a:solidFill>
              </a:rPr>
              <a:t>  </a:t>
            </a:r>
            <a:r>
              <a:rPr lang="en-US" sz="1100" dirty="0" err="1">
                <a:solidFill>
                  <a:schemeClr val="tx1"/>
                </a:solidFill>
              </a:rPr>
              <a:t>Arges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Dambovita</a:t>
            </a:r>
            <a:r>
              <a:rPr lang="en-US" sz="1100" dirty="0">
                <a:solidFill>
                  <a:schemeClr val="tx1"/>
                </a:solidFill>
              </a:rPr>
              <a:t>, Giurgiu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69-Amanajari  </a:t>
            </a:r>
            <a:r>
              <a:rPr lang="en-US" sz="1100" dirty="0" err="1">
                <a:solidFill>
                  <a:schemeClr val="tx1"/>
                </a:solidFill>
              </a:rPr>
              <a:t>pe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en-US" sz="1100" dirty="0" err="1">
                <a:solidFill>
                  <a:schemeClr val="tx1"/>
                </a:solidFill>
              </a:rPr>
              <a:t>Valea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  <a:r>
              <a:rPr lang="en-US" sz="1100" dirty="0" err="1">
                <a:solidFill>
                  <a:schemeClr val="tx1"/>
                </a:solidFill>
              </a:rPr>
              <a:t>Sticlariei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,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Ilfov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I-</a:t>
            </a:r>
            <a:r>
              <a:rPr lang="en-US" sz="1100" dirty="0" err="1">
                <a:solidFill>
                  <a:schemeClr val="tx1"/>
                </a:solidFill>
              </a:rPr>
              <a:t>Regularizarea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paraului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Dobarlau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sectorul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Dobarlau</a:t>
            </a:r>
            <a:r>
              <a:rPr lang="en-US" sz="1100" dirty="0">
                <a:solidFill>
                  <a:schemeClr val="tx1"/>
                </a:solidFill>
              </a:rPr>
              <a:t> - </a:t>
            </a:r>
            <a:r>
              <a:rPr lang="en-US" sz="1100" dirty="0" err="1">
                <a:solidFill>
                  <a:schemeClr val="tx1"/>
                </a:solidFill>
              </a:rPr>
              <a:t>Lunca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Marcus, 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>
                <a:solidFill>
                  <a:schemeClr val="tx1"/>
                </a:solidFill>
              </a:rPr>
              <a:t>. Covasna 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c-</a:t>
            </a:r>
            <a:r>
              <a:rPr lang="it-IT" sz="1100" dirty="0">
                <a:solidFill>
                  <a:schemeClr val="tx1"/>
                </a:solidFill>
              </a:rPr>
              <a:t>Combaterea inundatiilor in bazinul hidrografic al raului Slanic si </a:t>
            </a:r>
            <a:r>
              <a:rPr lang="it-IT" sz="1100" dirty="0" smtClean="0">
                <a:solidFill>
                  <a:schemeClr val="tx1"/>
                </a:solidFill>
              </a:rPr>
              <a:t>afluenti,jud Buzau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d-</a:t>
            </a:r>
            <a:r>
              <a:rPr lang="en-US" sz="1100" dirty="0" err="1">
                <a:solidFill>
                  <a:schemeClr val="tx1"/>
                </a:solidFill>
              </a:rPr>
              <a:t>Regularizare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rau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Calnau</a:t>
            </a:r>
            <a:r>
              <a:rPr lang="en-US" sz="1100" dirty="0">
                <a:solidFill>
                  <a:schemeClr val="tx1"/>
                </a:solidFill>
              </a:rPr>
              <a:t>, in </a:t>
            </a:r>
            <a:r>
              <a:rPr lang="en-US" sz="1100" dirty="0" err="1">
                <a:solidFill>
                  <a:schemeClr val="tx1"/>
                </a:solidFill>
              </a:rPr>
              <a:t>dreptul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localitatilor</a:t>
            </a:r>
            <a:r>
              <a:rPr lang="en-US" sz="1100" dirty="0">
                <a:solidFill>
                  <a:schemeClr val="tx1"/>
                </a:solidFill>
              </a:rPr>
              <a:t> Posta </a:t>
            </a:r>
            <a:r>
              <a:rPr lang="en-US" sz="1100" dirty="0" err="1">
                <a:solidFill>
                  <a:schemeClr val="tx1"/>
                </a:solidFill>
              </a:rPr>
              <a:t>Calnau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Zarnesti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Racoviteni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Buzau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a-</a:t>
            </a:r>
            <a:r>
              <a:rPr lang="en-US" sz="1100" dirty="0" err="1">
                <a:solidFill>
                  <a:schemeClr val="tx1"/>
                </a:solidFill>
              </a:rPr>
              <a:t>Lucrari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consolidare</a:t>
            </a:r>
            <a:r>
              <a:rPr lang="en-US" sz="1100" dirty="0">
                <a:solidFill>
                  <a:schemeClr val="tx1"/>
                </a:solidFill>
              </a:rPr>
              <a:t> mal </a:t>
            </a:r>
            <a:r>
              <a:rPr lang="en-US" sz="1100" dirty="0" err="1">
                <a:solidFill>
                  <a:schemeClr val="tx1"/>
                </a:solidFill>
              </a:rPr>
              <a:t>drept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rau</a:t>
            </a:r>
            <a:r>
              <a:rPr lang="en-US" sz="1100" dirty="0">
                <a:solidFill>
                  <a:schemeClr val="tx1"/>
                </a:solidFill>
              </a:rPr>
              <a:t> Siret in zona km 532- 533 </a:t>
            </a:r>
            <a:r>
              <a:rPr lang="en-US" sz="1100" dirty="0" err="1">
                <a:solidFill>
                  <a:schemeClr val="tx1"/>
                </a:solidFill>
              </a:rPr>
              <a:t>aval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localitatea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Corbu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Vechi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suprainaltare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tronsoane</a:t>
            </a:r>
            <a:r>
              <a:rPr lang="en-US" sz="1100" dirty="0">
                <a:solidFill>
                  <a:schemeClr val="tx1"/>
                </a:solidFill>
              </a:rPr>
              <a:t> dig </a:t>
            </a:r>
            <a:r>
              <a:rPr lang="en-US" sz="1100" dirty="0" err="1">
                <a:solidFill>
                  <a:schemeClr val="tx1"/>
                </a:solidFill>
              </a:rPr>
              <a:t>Namoloasa-Maxineni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,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Braila</a:t>
            </a: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111-</a:t>
            </a:r>
            <a:r>
              <a:rPr lang="it-IT" sz="1100" dirty="0">
                <a:solidFill>
                  <a:schemeClr val="tx1"/>
                </a:solidFill>
              </a:rPr>
              <a:t>Lucrari de aparare impotriva inundatiilor in BH Casimcea, </a:t>
            </a:r>
            <a:r>
              <a:rPr lang="it-IT" sz="1100" dirty="0" smtClean="0">
                <a:solidFill>
                  <a:schemeClr val="tx1"/>
                </a:solidFill>
              </a:rPr>
              <a:t>, jud Constanta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107-Lucrari de </a:t>
            </a:r>
            <a:r>
              <a:rPr lang="en-US" sz="1100" dirty="0" err="1">
                <a:solidFill>
                  <a:schemeClr val="tx1"/>
                </a:solidFill>
              </a:rPr>
              <a:t>aparare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impotriva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inundatiilor</a:t>
            </a:r>
            <a:r>
              <a:rPr lang="en-US" sz="1100" dirty="0">
                <a:solidFill>
                  <a:schemeClr val="tx1"/>
                </a:solidFill>
              </a:rPr>
              <a:t> in </a:t>
            </a:r>
            <a:r>
              <a:rPr lang="en-US" sz="1100" dirty="0" err="1">
                <a:solidFill>
                  <a:schemeClr val="tx1"/>
                </a:solidFill>
              </a:rPr>
              <a:t>bazinul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hidrografic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Topolog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Constanta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104-Regularizarea </a:t>
            </a:r>
            <a:r>
              <a:rPr lang="en-US" sz="1100" dirty="0" err="1">
                <a:solidFill>
                  <a:schemeClr val="tx1"/>
                </a:solidFill>
              </a:rPr>
              <a:t>vailor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Agigea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Lazu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Constanta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A4-</a:t>
            </a:r>
            <a:r>
              <a:rPr lang="ro-RO" sz="1300" b="1" dirty="0"/>
              <a:t>LUCRARI DE PROTECTIE LAC TECHIRGHIOL ETAPA A III A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92-</a:t>
            </a:r>
            <a:r>
              <a:rPr lang="fr-FR" sz="1100" dirty="0" err="1">
                <a:solidFill>
                  <a:schemeClr val="tx1"/>
                </a:solidFill>
              </a:rPr>
              <a:t>Amenajarea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>
                <a:solidFill>
                  <a:schemeClr val="tx1"/>
                </a:solidFill>
              </a:rPr>
              <a:t>râului</a:t>
            </a:r>
            <a:r>
              <a:rPr lang="fr-FR" sz="1100" dirty="0">
                <a:solidFill>
                  <a:schemeClr val="tx1"/>
                </a:solidFill>
              </a:rPr>
              <a:t> Siret </a:t>
            </a:r>
            <a:r>
              <a:rPr lang="fr-FR" sz="1100" dirty="0" err="1">
                <a:solidFill>
                  <a:schemeClr val="tx1"/>
                </a:solidFill>
              </a:rPr>
              <a:t>pe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</a:rPr>
              <a:t>sectorul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>
                <a:solidFill>
                  <a:schemeClr val="tx1"/>
                </a:solidFill>
              </a:rPr>
              <a:t>Homocea</a:t>
            </a:r>
            <a:r>
              <a:rPr lang="fr-FR" sz="1100" dirty="0">
                <a:solidFill>
                  <a:schemeClr val="tx1"/>
                </a:solidFill>
              </a:rPr>
              <a:t> - </a:t>
            </a:r>
            <a:r>
              <a:rPr lang="fr-FR" sz="1100" dirty="0" err="1">
                <a:solidFill>
                  <a:schemeClr val="tx1"/>
                </a:solidFill>
              </a:rPr>
              <a:t>confluenţa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>
                <a:solidFill>
                  <a:schemeClr val="tx1"/>
                </a:solidFill>
              </a:rPr>
              <a:t>cu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err="1">
                <a:solidFill>
                  <a:schemeClr val="tx1"/>
                </a:solidFill>
              </a:rPr>
              <a:t>fluviul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</a:rPr>
              <a:t>Dunarea</a:t>
            </a:r>
            <a:r>
              <a:rPr lang="fr-FR" sz="1100" dirty="0" smtClean="0">
                <a:solidFill>
                  <a:schemeClr val="tx1"/>
                </a:solidFill>
              </a:rPr>
              <a:t>, </a:t>
            </a:r>
            <a:r>
              <a:rPr lang="fr-FR" sz="1100" dirty="0" err="1" smtClean="0">
                <a:solidFill>
                  <a:schemeClr val="tx1"/>
                </a:solidFill>
              </a:rPr>
              <a:t>jud</a:t>
            </a:r>
            <a:r>
              <a:rPr lang="fr-FR" sz="1100" dirty="0" smtClean="0">
                <a:solidFill>
                  <a:schemeClr val="tx1"/>
                </a:solidFill>
              </a:rPr>
              <a:t> Galati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83-Amenajare </a:t>
            </a:r>
            <a:r>
              <a:rPr lang="en-US" sz="1100" dirty="0" err="1">
                <a:solidFill>
                  <a:schemeClr val="tx1"/>
                </a:solidFill>
              </a:rPr>
              <a:t>albie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rau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Trotus</a:t>
            </a:r>
            <a:r>
              <a:rPr lang="en-US" sz="1100" dirty="0">
                <a:solidFill>
                  <a:schemeClr val="tx1"/>
                </a:solidFill>
              </a:rPr>
              <a:t> in zona </a:t>
            </a:r>
            <a:r>
              <a:rPr lang="en-US" sz="1100" dirty="0" err="1">
                <a:solidFill>
                  <a:schemeClr val="tx1"/>
                </a:solidFill>
              </a:rPr>
              <a:t>municipiului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Adjud</a:t>
            </a:r>
            <a:r>
              <a:rPr lang="en-US" sz="1100" dirty="0" smtClean="0">
                <a:solidFill>
                  <a:schemeClr val="tx1"/>
                </a:solidFill>
              </a:rPr>
              <a:t>,, </a:t>
            </a:r>
            <a:r>
              <a:rPr lang="en-US" sz="1100" dirty="0" err="1" smtClean="0">
                <a:solidFill>
                  <a:schemeClr val="tx1"/>
                </a:solidFill>
              </a:rPr>
              <a:t>jud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Vrancea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90-Refacere dig </a:t>
            </a:r>
            <a:r>
              <a:rPr lang="en-US" sz="1100" dirty="0" err="1">
                <a:solidFill>
                  <a:schemeClr val="tx1"/>
                </a:solidFill>
              </a:rPr>
              <a:t>râu</a:t>
            </a:r>
            <a:r>
              <a:rPr lang="en-US" sz="1100" dirty="0">
                <a:solidFill>
                  <a:schemeClr val="tx1"/>
                </a:solidFill>
              </a:rPr>
              <a:t> Siret la </a:t>
            </a:r>
            <a:r>
              <a:rPr lang="en-US" sz="1100" dirty="0" err="1">
                <a:solidFill>
                  <a:schemeClr val="tx1"/>
                </a:solidFill>
              </a:rPr>
              <a:t>Adjudeni-Tămășeni</a:t>
            </a:r>
            <a:r>
              <a:rPr lang="en-US" sz="1100" dirty="0">
                <a:solidFill>
                  <a:schemeClr val="tx1"/>
                </a:solidFill>
              </a:rPr>
              <a:t>,, </a:t>
            </a:r>
            <a:r>
              <a:rPr lang="en-US" sz="1100" dirty="0" err="1">
                <a:solidFill>
                  <a:schemeClr val="tx1"/>
                </a:solidFill>
              </a:rPr>
              <a:t>etapa</a:t>
            </a:r>
            <a:r>
              <a:rPr lang="en-US" sz="1100" dirty="0">
                <a:solidFill>
                  <a:schemeClr val="tx1"/>
                </a:solidFill>
              </a:rPr>
              <a:t> a II a  </a:t>
            </a:r>
            <a:r>
              <a:rPr lang="en-US" sz="1100" dirty="0" err="1">
                <a:solidFill>
                  <a:schemeClr val="tx1"/>
                </a:solidFill>
              </a:rPr>
              <a:t>judetul</a:t>
            </a:r>
            <a:r>
              <a:rPr lang="en-US" sz="1100" dirty="0">
                <a:solidFill>
                  <a:schemeClr val="tx1"/>
                </a:solidFill>
              </a:rPr>
              <a:t> Bacau (</a:t>
            </a:r>
            <a:r>
              <a:rPr lang="en-US" sz="1100" dirty="0" err="1">
                <a:solidFill>
                  <a:schemeClr val="tx1"/>
                </a:solidFill>
              </a:rPr>
              <a:t>Neamt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A2-</a:t>
            </a:r>
            <a:r>
              <a:rPr lang="ro-RO" sz="1300" b="1" dirty="0"/>
              <a:t>AMENAJARE RAU JIJIA PENTRU COMBATEREA INUNDATIILOR IN JUD. BOTOSANI SI IASI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112-</a:t>
            </a:r>
            <a:r>
              <a:rPr lang="it-IT" sz="1100" dirty="0">
                <a:solidFill>
                  <a:schemeClr val="tx1"/>
                </a:solidFill>
              </a:rPr>
              <a:t>EC Stanca Costesti - Punerea in siguranta si reabilitarea amenajarilro de la nodul hidrotehnic Stanca Costesti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l"/>
            <a:endParaRPr lang="en-US" sz="1100" dirty="0" smtClean="0">
              <a:solidFill>
                <a:schemeClr val="tx1"/>
              </a:solidFill>
            </a:endParaRPr>
          </a:p>
          <a:p>
            <a:pPr algn="l"/>
            <a:endParaRPr lang="ro-R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34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1612</Words>
  <Application>Microsoft Office PowerPoint</Application>
  <PresentationFormat>A3 Paper (297x420 mm)</PresentationFormat>
  <Paragraphs>236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Temă Office</vt:lpstr>
      <vt:lpstr>PowerPoint Presentation</vt:lpstr>
      <vt:lpstr>PowerPoint Presentation</vt:lpstr>
      <vt:lpstr>PowerPoint Presentation</vt:lpstr>
      <vt:lpstr>PowerPoint Presentation</vt:lpstr>
      <vt:lpstr>Lucrări finanțate in anul 2019 de la bugetul de stat și surse proprii ANAR în curs de execuție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Razvan Bogzianu</dc:creator>
  <cp:lastModifiedBy>Oana Damian</cp:lastModifiedBy>
  <cp:revision>101</cp:revision>
  <cp:lastPrinted>2019-02-19T16:21:23Z</cp:lastPrinted>
  <dcterms:created xsi:type="dcterms:W3CDTF">2019-02-18T15:49:36Z</dcterms:created>
  <dcterms:modified xsi:type="dcterms:W3CDTF">2019-02-19T16:21:26Z</dcterms:modified>
</cp:coreProperties>
</file>